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09" r:id="rId2"/>
    <p:sldId id="302" r:id="rId3"/>
    <p:sldId id="279" r:id="rId4"/>
    <p:sldId id="286" r:id="rId5"/>
    <p:sldId id="298" r:id="rId6"/>
    <p:sldId id="285" r:id="rId7"/>
    <p:sldId id="313" r:id="rId8"/>
    <p:sldId id="307" r:id="rId9"/>
    <p:sldId id="321" r:id="rId10"/>
    <p:sldId id="288" r:id="rId11"/>
    <p:sldId id="320" r:id="rId12"/>
    <p:sldId id="319" r:id="rId13"/>
    <p:sldId id="296" r:id="rId14"/>
    <p:sldId id="322" r:id="rId15"/>
  </p:sldIdLst>
  <p:sldSz cx="9144000" cy="6858000" type="screen4x3"/>
  <p:notesSz cx="6935788" cy="9220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xmlns="">
        <p14:section name="Default Section" id="{B9953811-A62F-4CAD-96E1-4B30F62268A4}">
          <p14:sldIdLst>
            <p14:sldId id="309"/>
            <p14:sldId id="302"/>
            <p14:sldId id="279"/>
            <p14:sldId id="286"/>
            <p14:sldId id="298"/>
            <p14:sldId id="285"/>
            <p14:sldId id="313"/>
            <p14:sldId id="307"/>
            <p14:sldId id="321"/>
            <p14:sldId id="288"/>
            <p14:sldId id="320"/>
            <p14:sldId id="319"/>
            <p14:sldId id="296"/>
            <p14:sldId id="32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ta" initials="RVS" lastIdx="53" clrIdx="0"/>
  <p:cmAuthor id="1" name="a0271128" initials="as" lastIdx="2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97E05"/>
    <a:srgbClr val="B46904"/>
    <a:srgbClr val="F9F9F9"/>
    <a:srgbClr val="32B4CE"/>
    <a:srgbClr val="FFFFFF"/>
    <a:srgbClr val="FF0000"/>
    <a:srgbClr val="D9D9D9"/>
    <a:srgbClr val="DE0000"/>
    <a:srgbClr val="AAAAA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73002" autoAdjust="0"/>
  </p:normalViewPr>
  <p:slideViewPr>
    <p:cSldViewPr snapToGrid="0" showGuides="1">
      <p:cViewPr>
        <p:scale>
          <a:sx n="70" d="100"/>
          <a:sy n="70" d="100"/>
        </p:scale>
        <p:origin x="-1272" y="65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51" d="100"/>
          <a:sy n="51" d="100"/>
        </p:scale>
        <p:origin x="-2850" y="-96"/>
      </p:cViewPr>
      <p:guideLst>
        <p:guide orient="horz" pos="2904"/>
        <p:guide pos="2184"/>
      </p:guideLst>
    </p:cSldViewPr>
  </p:notes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122883"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22884"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122885"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771AAD63-E331-4C26-BF2B-C6AE99871B1A}" type="slidenum">
              <a:rPr lang="en-US"/>
              <a:pPr>
                <a:defRPr/>
              </a:pPr>
              <a:t>‹#›</a:t>
            </a:fld>
            <a:endParaRPr lang="en-US"/>
          </a:p>
        </p:txBody>
      </p:sp>
    </p:spTree>
    <p:extLst>
      <p:ext uri="{BB962C8B-B14F-4D97-AF65-F5344CB8AC3E}">
        <p14:creationId xmlns:p14="http://schemas.microsoft.com/office/powerpoint/2010/main" xmlns="" val="3005403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12185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62050" y="692150"/>
            <a:ext cx="4611688" cy="3457575"/>
          </a:xfrm>
          <a:prstGeom prst="rect">
            <a:avLst/>
          </a:prstGeom>
          <a:noFill/>
          <a:ln w="9525">
            <a:solidFill>
              <a:srgbClr val="000000"/>
            </a:solidFill>
            <a:miter lim="800000"/>
            <a:headEnd/>
            <a:tailEnd/>
          </a:ln>
        </p:spPr>
      </p:sp>
      <p:sp>
        <p:nvSpPr>
          <p:cNvPr id="12186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186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12186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950E747D-E559-4B43-82BC-44947B8DD657}" type="slidenum">
              <a:rPr lang="en-US"/>
              <a:pPr>
                <a:defRPr/>
              </a:pPr>
              <a:t>‹#›</a:t>
            </a:fld>
            <a:endParaRPr lang="en-US"/>
          </a:p>
        </p:txBody>
      </p:sp>
    </p:spTree>
    <p:extLst>
      <p:ext uri="{BB962C8B-B14F-4D97-AF65-F5344CB8AC3E}">
        <p14:creationId xmlns:p14="http://schemas.microsoft.com/office/powerpoint/2010/main" xmlns="" val="38928294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1</a:t>
            </a:fld>
            <a:endParaRPr lang="en-US"/>
          </a:p>
        </p:txBody>
      </p:sp>
    </p:spTree>
    <p:extLst>
      <p:ext uri="{BB962C8B-B14F-4D97-AF65-F5344CB8AC3E}">
        <p14:creationId xmlns:p14="http://schemas.microsoft.com/office/powerpoint/2010/main" xmlns="" val="41700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solidFill>
                  <a:schemeClr val="tx1">
                    <a:lumMod val="65000"/>
                    <a:lumOff val="35000"/>
                  </a:schemeClr>
                </a:solidFill>
              </a:rPr>
              <a:t>A credit-card-sized Linux computer, BeagleBone Black is a truly flexible open</a:t>
            </a:r>
            <a:r>
              <a:rPr lang="en-US" sz="1200" baseline="0" dirty="0" smtClean="0">
                <a:solidFill>
                  <a:schemeClr val="tx1">
                    <a:lumMod val="65000"/>
                    <a:lumOff val="35000"/>
                  </a:schemeClr>
                </a:solidFill>
              </a:rPr>
              <a:t> </a:t>
            </a:r>
            <a:r>
              <a:rPr lang="en-US" sz="1200" dirty="0" smtClean="0">
                <a:solidFill>
                  <a:schemeClr val="tx1">
                    <a:lumMod val="65000"/>
                    <a:lumOff val="35000"/>
                  </a:schemeClr>
                </a:solidFill>
              </a:rPr>
              <a:t>hardware and software development platform</a:t>
            </a:r>
          </a:p>
          <a:p>
            <a:pPr marL="171450" indent="-171450">
              <a:buFont typeface="Arial" pitchFamily="34" charset="0"/>
              <a:buChar char="•"/>
            </a:pPr>
            <a:r>
              <a:rPr lang="en-US" sz="1200" dirty="0" smtClean="0">
                <a:solidFill>
                  <a:schemeClr val="tx1">
                    <a:lumMod val="65000"/>
                    <a:lumOff val="35000"/>
                  </a:schemeClr>
                </a:solidFill>
                <a:ea typeface="ＭＳ Ｐゴシック" pitchFamily="34" charset="-128"/>
              </a:rPr>
              <a:t>BeagleBone Black includes all the accessories to start developing, providing a lower total cost of ownership than the nearest competitor</a:t>
            </a:r>
            <a:endParaRPr lang="en-US" sz="1200" strike="sngStrike" dirty="0" smtClean="0">
              <a:solidFill>
                <a:schemeClr val="tx1">
                  <a:lumMod val="65000"/>
                  <a:lumOff val="35000"/>
                </a:schemeClr>
              </a:solidFill>
            </a:endParaRP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dirty="0" smtClean="0">
                <a:solidFill>
                  <a:schemeClr val="tx1">
                    <a:lumMod val="65000"/>
                    <a:lumOff val="35000"/>
                  </a:schemeClr>
                </a:solidFill>
              </a:rPr>
              <a:t>BeagleBone Black builds on a proven ecosystem that speeds up development time for a project, product or prototype</a:t>
            </a:r>
          </a:p>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2</a:t>
            </a:fld>
            <a:endParaRPr lang="en-US"/>
          </a:p>
        </p:txBody>
      </p:sp>
    </p:spTree>
    <p:extLst>
      <p:ext uri="{BB962C8B-B14F-4D97-AF65-F5344CB8AC3E}">
        <p14:creationId xmlns:p14="http://schemas.microsoft.com/office/powerpoint/2010/main" xmlns="" val="3858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Sitara: It no</a:t>
            </a:r>
            <a:r>
              <a:rPr lang="en-US" baseline="0" dirty="0" smtClean="0"/>
              <a:t> longer appears later in this deck.</a:t>
            </a:r>
          </a:p>
          <a:p>
            <a:endParaRPr lang="en-US" baseline="0" dirty="0" smtClean="0"/>
          </a:p>
          <a:p>
            <a:r>
              <a:rPr lang="en-US" dirty="0" smtClean="0"/>
              <a:t>Expansion</a:t>
            </a:r>
            <a:r>
              <a:rPr lang="en-US" baseline="0" dirty="0" smtClean="0"/>
              <a:t> heads information will enable you to transition to capes slide.</a:t>
            </a:r>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3</a:t>
            </a:fld>
            <a:endParaRPr lang="en-US"/>
          </a:p>
        </p:txBody>
      </p:sp>
    </p:spTree>
    <p:extLst>
      <p:ext uri="{BB962C8B-B14F-4D97-AF65-F5344CB8AC3E}">
        <p14:creationId xmlns:p14="http://schemas.microsoft.com/office/powerpoint/2010/main" xmlns="" val="271420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http://circuitco.com/support/index.php?title=BeagleBone_Capes</a:t>
            </a:r>
          </a:p>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Hardware design and software code is made publicly available so that anyone can study, modify, distribute, make, and sell the hardware design or software code.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err="1" smtClean="0"/>
              <a:t>BoneScript</a:t>
            </a:r>
            <a:r>
              <a:rPr lang="en-US" b="1" dirty="0" smtClean="0"/>
              <a:t> enables physical computing exploration</a:t>
            </a:r>
          </a:p>
          <a:p>
            <a:r>
              <a:rPr lang="en-US" b="1" dirty="0" smtClean="0"/>
              <a:t>Linux handles the interfaces, JavaScript provides the glue</a:t>
            </a:r>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Can code hardware as easily as you can code a web page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Interactively run and control  the hardware</a:t>
            </a:r>
            <a:r>
              <a:rPr lang="en-US" sz="1200" kern="1200" baseline="0" dirty="0" smtClean="0">
                <a:solidFill>
                  <a:schemeClr val="tx1"/>
                </a:solidFill>
                <a:latin typeface="Arial" charset="0"/>
                <a:ea typeface="+mn-ea"/>
                <a:cs typeface="+mn-cs"/>
              </a:rPr>
              <a:t> </a:t>
            </a:r>
            <a:r>
              <a:rPr lang="en-US" sz="1200" kern="1200" dirty="0" smtClean="0">
                <a:solidFill>
                  <a:schemeClr val="tx1"/>
                </a:solidFill>
                <a:latin typeface="Arial" charset="0"/>
                <a:ea typeface="+mn-ea"/>
                <a:cs typeface="+mn-cs"/>
              </a:rPr>
              <a:t>through your browser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smtClean="0">
                <a:solidFill>
                  <a:schemeClr val="tx1"/>
                </a:solidFill>
                <a:latin typeface="Arial" charset="0"/>
                <a:ea typeface="+mn-ea"/>
                <a:cs typeface="+mn-cs"/>
              </a:rPr>
              <a:t>2x performance of Pi</a:t>
            </a:r>
            <a:endParaRPr kumimoji="0" lang="en-US" sz="1200" b="0" i="0" u="none" strike="noStrike" kern="0" cap="none" spc="0" normalizeH="0" baseline="0" noProof="0" dirty="0" smtClean="0">
              <a:ln>
                <a:noFill/>
              </a:ln>
              <a:solidFill>
                <a:schemeClr val="tx1"/>
              </a:solidFill>
              <a:effectLst/>
              <a:uLnTx/>
              <a:uFillTx/>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https://developers.google.com/open-source/soc/</a:t>
            </a:r>
          </a:p>
          <a:p>
            <a:r>
              <a:rPr lang="en-US" dirty="0" smtClean="0"/>
              <a:t>Google Summer of Code is a global program that offers post-secondary student developers ages 18 and older stipends to write code for various open source software projects. We have worked with open source, free software, and technology-related groups to identify and fund projects over a three month period. Since its inception in 2005, the program has brought together over 6,000 successful student participants and over 3,000 mentors from over 100 countries worldwide, all for the love of code. Through Google Summer of Code, accepted student applicants are paired with a mentor or mentors from the participating projects, thus gaining exposure to real-world software development scenarios and the opportunity for employment in areas related to their academic pursuits. In turn, the participating projects are able to more easily identify and bring in new developers. Best of all, more source code is created and released for the use and benefit of all.</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https://www.studentrobotics.org/</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Student Robotics is an exciting competition, held at the University of Southampton, between teams of students from sixth form schools and colleges, to build fully autonomous robots. Led by a group of students from the Universities of Southampton and Bristol, participating teams will have to design, build and test their robots, ready to compete against other teams.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http://www.youtube.com/user/DerekMolloyDCU</a:t>
            </a:r>
          </a:p>
          <a:p>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Any questions?</a:t>
            </a:r>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11</a:t>
            </a:fld>
            <a:endParaRPr lang="en-US"/>
          </a:p>
        </p:txBody>
      </p:sp>
    </p:spTree>
    <p:extLst>
      <p:ext uri="{BB962C8B-B14F-4D97-AF65-F5344CB8AC3E}">
        <p14:creationId xmlns:p14="http://schemas.microsoft.com/office/powerpoint/2010/main" xmlns="" val="2908107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4" name="Rectangle 24"/>
          <p:cNvSpPr>
            <a:spLocks noGrp="1" noChangeArrowheads="1"/>
          </p:cNvSpPr>
          <p:nvPr>
            <p:ph type="sldNum" sz="quarter" idx="10"/>
          </p:nvPr>
        </p:nvSpPr>
        <p:spPr>
          <a:xfrm>
            <a:off x="6642100" y="6038850"/>
            <a:ext cx="2133600" cy="206375"/>
          </a:xfrm>
        </p:spPr>
        <p:txBody>
          <a:bodyPr/>
          <a:lstStyle>
            <a:lvl1pPr>
              <a:defRPr/>
            </a:lvl1pPr>
          </a:lstStyle>
          <a:p>
            <a:pPr>
              <a:defRPr/>
            </a:pPr>
            <a:fld id="{56CF56B1-FFF6-4EBA-865D-A7B0403FBDB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82F24E3-FD82-4EFB-9AD7-2606F06DA3D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A8507B0-BD13-4AF4-A4F9-ED906CFBED8F}"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125F2AB-7145-445B-8A4E-AB0F14D2829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D7A03C7-142C-45E2-B0F6-32F4E613CB43}"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142875"/>
            <a:ext cx="2141537" cy="573563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42875"/>
            <a:ext cx="6275388" cy="5735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FF36008-7993-46FA-9BCB-F36B90D53FE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027" name="Picture 3" descr="C:\Users\x0marcom\Documents\2013\04_AS_Beaglebone Black\art\Beaglebone slide background lt.jpg"/>
          <p:cNvPicPr>
            <a:picLocks noChangeAspect="1" noChangeArrowheads="1"/>
          </p:cNvPicPr>
          <p:nvPr userDrawn="1"/>
        </p:nvPicPr>
        <p:blipFill>
          <a:blip r:embed="rId2" cstate="print"/>
          <a:srcRect/>
          <a:stretch>
            <a:fillRect/>
          </a:stretch>
        </p:blipFill>
        <p:spPr bwMode="auto">
          <a:xfrm>
            <a:off x="-9525" y="-9525"/>
            <a:ext cx="9163050" cy="6877050"/>
          </a:xfrm>
          <a:prstGeom prst="rect">
            <a:avLst/>
          </a:prstGeom>
          <a:noFill/>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8240750" y="6484899"/>
            <a:ext cx="903249" cy="172379"/>
          </a:xfrm>
        </p:spPr>
        <p:txBody>
          <a:bodyPr/>
          <a:lstStyle>
            <a:lvl1pPr>
              <a:defRPr/>
            </a:lvl1pPr>
          </a:lstStyle>
          <a:p>
            <a:pPr>
              <a:defRPr/>
            </a:pPr>
            <a:fld id="{D14932C3-0FF4-47D6-97C6-DF44284FB684}"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13"/>
          <p:cNvGrpSpPr>
            <a:grpSpLocks/>
          </p:cNvGrpSpPr>
          <p:nvPr userDrawn="1"/>
        </p:nvGrpSpPr>
        <p:grpSpPr bwMode="auto">
          <a:xfrm>
            <a:off x="-7938" y="6323013"/>
            <a:ext cx="8815388" cy="466725"/>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6038850"/>
            <a:ext cx="2133600" cy="206375"/>
          </a:xfrm>
        </p:spPr>
        <p:txBody>
          <a:bodyPr/>
          <a:lstStyle>
            <a:lvl1pPr>
              <a:defRPr/>
            </a:lvl1pPr>
          </a:lstStyle>
          <a:p>
            <a:pPr>
              <a:defRPr/>
            </a:pPr>
            <a:fld id="{261070D7-E4F1-47F9-A2AC-F7A98E2F3BD8}"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6324600"/>
            <a:ext cx="87820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13"/>
          <p:cNvGrpSpPr>
            <a:grpSpLocks/>
          </p:cNvGrpSpPr>
          <p:nvPr userDrawn="1"/>
        </p:nvGrpSpPr>
        <p:grpSpPr bwMode="auto">
          <a:xfrm>
            <a:off x="-7938" y="6323013"/>
            <a:ext cx="8815388" cy="466725"/>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srcRect/>
          <a:stretch>
            <a:fillRect/>
          </a:stretch>
        </p:blipFill>
        <p:spPr bwMode="auto">
          <a:xfrm>
            <a:off x="6675438" y="6440488"/>
            <a:ext cx="1874837" cy="231775"/>
          </a:xfrm>
          <a:prstGeom prst="rect">
            <a:avLst/>
          </a:prstGeom>
          <a:noFill/>
          <a:ln w="9525">
            <a:noFill/>
            <a:miter lim="800000"/>
            <a:headEnd/>
            <a:tailEnd/>
          </a:ln>
        </p:spPr>
      </p:pic>
      <p:sp>
        <p:nvSpPr>
          <p:cNvPr id="3074" name="Rectangle 2"/>
          <p:cNvSpPr>
            <a:spLocks noGrp="1" noChangeArrowheads="1"/>
          </p:cNvSpPr>
          <p:nvPr>
            <p:ph type="ctrTitle"/>
          </p:nvPr>
        </p:nvSpPr>
        <p:spPr>
          <a:xfrm>
            <a:off x="342900" y="1943100"/>
            <a:ext cx="8458200" cy="1470025"/>
          </a:xfrm>
        </p:spPr>
        <p:txBody>
          <a:bodyPr/>
          <a:lstStyle>
            <a:lvl1pPr>
              <a:defRPr sz="40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3698875"/>
            <a:ext cx="8458200" cy="1485900"/>
          </a:xfrm>
          <a:ln/>
        </p:spPr>
        <p:txBody>
          <a:bodyPr/>
          <a:lstStyle>
            <a:lvl1pPr marL="0" indent="0">
              <a:buFontTx/>
              <a:buNone/>
              <a:defRPr b="1"/>
            </a:lvl1pPr>
          </a:lstStyle>
          <a:p>
            <a:r>
              <a:rPr lang="en-US"/>
              <a:t>Click to edit Master subtitle style</a:t>
            </a:r>
          </a:p>
        </p:txBody>
      </p:sp>
      <p:sp>
        <p:nvSpPr>
          <p:cNvPr id="12" name="Rectangle 24"/>
          <p:cNvSpPr>
            <a:spLocks noGrp="1" noChangeArrowheads="1"/>
          </p:cNvSpPr>
          <p:nvPr>
            <p:ph type="sldNum" sz="quarter" idx="10"/>
          </p:nvPr>
        </p:nvSpPr>
        <p:spPr>
          <a:xfrm>
            <a:off x="6642100" y="6038850"/>
            <a:ext cx="2133600" cy="206375"/>
          </a:xfrm>
        </p:spPr>
        <p:txBody>
          <a:bodyPr/>
          <a:lstStyle>
            <a:lvl1pPr>
              <a:defRPr/>
            </a:lvl1pPr>
          </a:lstStyle>
          <a:p>
            <a:pPr>
              <a:defRPr/>
            </a:pPr>
            <a:fld id="{05A6D843-29ED-4320-A4E2-2D85FD8C01E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75" y="1048468"/>
            <a:ext cx="8467725" cy="4945932"/>
          </a:xfrm>
        </p:spPr>
        <p:txBody>
          <a:bodyPr/>
          <a:lstStyle>
            <a:lvl1pPr>
              <a:spcBef>
                <a:spcPts val="800"/>
              </a:spcBef>
              <a:defRPr/>
            </a:lvl1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4664BF66-A868-43C0-860E-C1E0EDB30C8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638925" y="6049963"/>
            <a:ext cx="2133600" cy="206375"/>
          </a:xfrm>
        </p:spPr>
        <p:txBody>
          <a:bodyPr/>
          <a:lstStyle>
            <a:lvl1pPr>
              <a:defRPr/>
            </a:lvl1pPr>
          </a:lstStyle>
          <a:p>
            <a:pPr>
              <a:defRPr/>
            </a:pPr>
            <a:fld id="{E9ADD3E7-8580-4CBA-AB86-FAA531C0BCD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5" y="1185863"/>
            <a:ext cx="4157663"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185863"/>
            <a:ext cx="4157662"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9EE15112-6C9E-4106-B353-76F49D8A01C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85BD08CA-9233-45A0-984A-19089509C6C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A866831A-D058-468F-BBC0-4C36150FC57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beagleboard.or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userDrawn="1"/>
        </p:nvSpPr>
        <p:spPr>
          <a:xfrm>
            <a:off x="41275" y="6324600"/>
            <a:ext cx="87407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9" name="Rectangle 2"/>
          <p:cNvSpPr>
            <a:spLocks noGrp="1" noChangeArrowheads="1"/>
          </p:cNvSpPr>
          <p:nvPr>
            <p:ph type="title"/>
          </p:nvPr>
        </p:nvSpPr>
        <p:spPr bwMode="auto">
          <a:xfrm>
            <a:off x="231775" y="142875"/>
            <a:ext cx="8458200" cy="8143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3"/>
          <p:cNvSpPr>
            <a:spLocks noGrp="1" noChangeArrowheads="1"/>
          </p:cNvSpPr>
          <p:nvPr>
            <p:ph type="body" idx="1"/>
          </p:nvPr>
        </p:nvSpPr>
        <p:spPr bwMode="auto">
          <a:xfrm>
            <a:off x="333375" y="1058863"/>
            <a:ext cx="8467725" cy="493553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Rectangle 6"/>
          <p:cNvSpPr>
            <a:spLocks noGrp="1" noChangeArrowheads="1"/>
          </p:cNvSpPr>
          <p:nvPr>
            <p:ph type="sldNum" sz="quarter" idx="4"/>
          </p:nvPr>
        </p:nvSpPr>
        <p:spPr bwMode="auto">
          <a:xfrm>
            <a:off x="7010400" y="6495511"/>
            <a:ext cx="2133600" cy="206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cs typeface="+mn-cs"/>
              </a:defRPr>
            </a:lvl1pPr>
          </a:lstStyle>
          <a:p>
            <a:pPr>
              <a:defRPr/>
            </a:pPr>
            <a:fld id="{CC5DADC1-E4B8-4088-B206-E634578D5F2E}" type="slidenum">
              <a:rPr lang="en-US"/>
              <a:pPr>
                <a:defRPr/>
              </a:pPr>
              <a:t>‹#›</a:t>
            </a:fld>
            <a:endParaRPr lang="en-US"/>
          </a:p>
        </p:txBody>
      </p:sp>
      <p:pic>
        <p:nvPicPr>
          <p:cNvPr id="16" name="Picture 6" descr="beagle_logo_FNL_2">
            <a:hlinkClick r:id="rId16"/>
          </p:cNvPr>
          <p:cNvPicPr>
            <a:picLocks noChangeAspect="1" noChangeArrowheads="1"/>
          </p:cNvPicPr>
          <p:nvPr userDrawn="1"/>
        </p:nvPicPr>
        <p:blipFill>
          <a:blip r:embed="rId17" cstate="print">
            <a:clrChange>
              <a:clrFrom>
                <a:srgbClr val="FFFFFF"/>
              </a:clrFrom>
              <a:clrTo>
                <a:srgbClr val="FFFFFF">
                  <a:alpha val="0"/>
                </a:srgbClr>
              </a:clrTo>
            </a:clrChange>
          </a:blip>
          <a:srcRect/>
          <a:stretch>
            <a:fillRect/>
          </a:stretch>
        </p:blipFill>
        <p:spPr bwMode="auto">
          <a:xfrm>
            <a:off x="6070484" y="6399251"/>
            <a:ext cx="2706688" cy="4699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28" r:id="rId5"/>
    <p:sldLayoutId id="2147483741"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200" b="1">
          <a:solidFill>
            <a:schemeClr val="tx2"/>
          </a:solidFill>
          <a:latin typeface="+mj-lt"/>
          <a:ea typeface="+mj-ea"/>
          <a:cs typeface="+mj-cs"/>
        </a:defRPr>
      </a:lvl1pPr>
      <a:lvl2pPr algn="l" rtl="0" eaLnBrk="0" fontAlgn="base" hangingPunct="0">
        <a:lnSpc>
          <a:spcPct val="85000"/>
        </a:lnSpc>
        <a:spcBef>
          <a:spcPct val="0"/>
        </a:spcBef>
        <a:spcAft>
          <a:spcPct val="0"/>
        </a:spcAft>
        <a:defRPr sz="3200" b="1">
          <a:solidFill>
            <a:schemeClr val="tx2"/>
          </a:solidFill>
          <a:latin typeface="Arial" charset="0"/>
        </a:defRPr>
      </a:lvl2pPr>
      <a:lvl3pPr algn="l" rtl="0" eaLnBrk="0" fontAlgn="base" hangingPunct="0">
        <a:lnSpc>
          <a:spcPct val="85000"/>
        </a:lnSpc>
        <a:spcBef>
          <a:spcPct val="0"/>
        </a:spcBef>
        <a:spcAft>
          <a:spcPct val="0"/>
        </a:spcAft>
        <a:defRPr sz="3200" b="1">
          <a:solidFill>
            <a:schemeClr val="tx2"/>
          </a:solidFill>
          <a:latin typeface="Arial" charset="0"/>
        </a:defRPr>
      </a:lvl3pPr>
      <a:lvl4pPr algn="l" rtl="0" eaLnBrk="0" fontAlgn="base" hangingPunct="0">
        <a:lnSpc>
          <a:spcPct val="85000"/>
        </a:lnSpc>
        <a:spcBef>
          <a:spcPct val="0"/>
        </a:spcBef>
        <a:spcAft>
          <a:spcPct val="0"/>
        </a:spcAft>
        <a:defRPr sz="3200" b="1">
          <a:solidFill>
            <a:schemeClr val="tx2"/>
          </a:solidFill>
          <a:latin typeface="Arial" charset="0"/>
        </a:defRPr>
      </a:lvl4pPr>
      <a:lvl5pPr algn="l" rtl="0" eaLnBrk="0" fontAlgn="base" hangingPunct="0">
        <a:lnSpc>
          <a:spcPct val="85000"/>
        </a:lnSpc>
        <a:spcBef>
          <a:spcPct val="0"/>
        </a:spcBef>
        <a:spcAft>
          <a:spcPct val="0"/>
        </a:spcAft>
        <a:defRPr sz="3200" b="1">
          <a:solidFill>
            <a:schemeClr val="tx2"/>
          </a:solidFill>
          <a:latin typeface="Arial" charset="0"/>
        </a:defRPr>
      </a:lvl5pPr>
      <a:lvl6pPr marL="457200" algn="l" rtl="0" fontAlgn="base">
        <a:lnSpc>
          <a:spcPct val="85000"/>
        </a:lnSpc>
        <a:spcBef>
          <a:spcPct val="0"/>
        </a:spcBef>
        <a:spcAft>
          <a:spcPct val="0"/>
        </a:spcAft>
        <a:defRPr sz="3200" b="1">
          <a:solidFill>
            <a:srgbClr val="FF0000"/>
          </a:solidFill>
          <a:latin typeface="Arial" charset="0"/>
        </a:defRPr>
      </a:lvl6pPr>
      <a:lvl7pPr marL="914400" algn="l" rtl="0" fontAlgn="base">
        <a:lnSpc>
          <a:spcPct val="85000"/>
        </a:lnSpc>
        <a:spcBef>
          <a:spcPct val="0"/>
        </a:spcBef>
        <a:spcAft>
          <a:spcPct val="0"/>
        </a:spcAft>
        <a:defRPr sz="3200" b="1">
          <a:solidFill>
            <a:srgbClr val="FF0000"/>
          </a:solidFill>
          <a:latin typeface="Arial" charset="0"/>
        </a:defRPr>
      </a:lvl7pPr>
      <a:lvl8pPr marL="1371600" algn="l" rtl="0" fontAlgn="base">
        <a:lnSpc>
          <a:spcPct val="85000"/>
        </a:lnSpc>
        <a:spcBef>
          <a:spcPct val="0"/>
        </a:spcBef>
        <a:spcAft>
          <a:spcPct val="0"/>
        </a:spcAft>
        <a:defRPr sz="3200" b="1">
          <a:solidFill>
            <a:srgbClr val="FF0000"/>
          </a:solidFill>
          <a:latin typeface="Arial" charset="0"/>
        </a:defRPr>
      </a:lvl8pPr>
      <a:lvl9pPr marL="1828800" algn="l" rtl="0" fontAlgn="base">
        <a:lnSpc>
          <a:spcPct val="85000"/>
        </a:lnSpc>
        <a:spcBef>
          <a:spcPct val="0"/>
        </a:spcBef>
        <a:spcAft>
          <a:spcPct val="0"/>
        </a:spcAft>
        <a:defRPr sz="3200" b="1">
          <a:solidFill>
            <a:srgbClr val="FF0000"/>
          </a:solidFill>
          <a:latin typeface="Arial" charset="0"/>
        </a:defRPr>
      </a:lvl9pPr>
    </p:titleStyle>
    <p:bodyStyle>
      <a:lvl1pPr marL="227013" indent="-227013" algn="l" rtl="0" eaLnBrk="0" fontAlgn="base" hangingPunct="0">
        <a:spcBef>
          <a:spcPts val="800"/>
        </a:spcBef>
        <a:spcAft>
          <a:spcPct val="0"/>
        </a:spcAft>
        <a:buChar char="•"/>
        <a:defRPr sz="2000">
          <a:solidFill>
            <a:schemeClr val="tx1"/>
          </a:solidFill>
          <a:latin typeface="+mn-lt"/>
          <a:ea typeface="+mn-ea"/>
          <a:cs typeface="+mn-cs"/>
        </a:defRPr>
      </a:lvl1pPr>
      <a:lvl2pPr marL="574675" indent="-233363" algn="l" rtl="0" eaLnBrk="0" fontAlgn="base" hangingPunct="0">
        <a:spcBef>
          <a:spcPct val="20000"/>
        </a:spcBef>
        <a:spcAft>
          <a:spcPct val="0"/>
        </a:spcAft>
        <a:buChar char="–"/>
        <a:defRPr>
          <a:solidFill>
            <a:schemeClr val="tx1"/>
          </a:solidFill>
          <a:latin typeface="+mn-lt"/>
        </a:defRPr>
      </a:lvl2pPr>
      <a:lvl3pPr marL="854075" indent="-165100" algn="l" rtl="0" eaLnBrk="0" fontAlgn="base" hangingPunct="0">
        <a:spcBef>
          <a:spcPct val="15000"/>
        </a:spcBef>
        <a:spcAft>
          <a:spcPct val="0"/>
        </a:spcAft>
        <a:buChar char="•"/>
        <a:defRPr>
          <a:solidFill>
            <a:schemeClr val="tx1"/>
          </a:solidFill>
          <a:latin typeface="+mn-lt"/>
        </a:defRPr>
      </a:lvl3pPr>
      <a:lvl4pPr marL="1201738" indent="-233363" algn="l" rtl="0" eaLnBrk="0" fontAlgn="base" hangingPunct="0">
        <a:spcBef>
          <a:spcPct val="5000"/>
        </a:spcBef>
        <a:spcAft>
          <a:spcPct val="0"/>
        </a:spcAft>
        <a:buChar char="–"/>
        <a:defRPr>
          <a:solidFill>
            <a:schemeClr val="tx1"/>
          </a:solidFill>
          <a:latin typeface="+mn-lt"/>
        </a:defRPr>
      </a:lvl4pPr>
      <a:lvl5pPr marL="1489075" indent="-173038" algn="l" rtl="0" eaLnBrk="0" fontAlgn="base" hangingPunct="0">
        <a:spcBef>
          <a:spcPct val="0"/>
        </a:spcBef>
        <a:spcAft>
          <a:spcPct val="0"/>
        </a:spcAft>
        <a:buChar char="»"/>
        <a:defRPr>
          <a:solidFill>
            <a:schemeClr val="tx1"/>
          </a:solidFill>
          <a:latin typeface="+mn-lt"/>
        </a:defRPr>
      </a:lvl5pPr>
      <a:lvl6pPr marL="1946275" indent="-173038" algn="l" rtl="0" fontAlgn="base">
        <a:spcBef>
          <a:spcPct val="0"/>
        </a:spcBef>
        <a:spcAft>
          <a:spcPct val="0"/>
        </a:spcAft>
        <a:buChar char="»"/>
        <a:defRPr sz="1600">
          <a:solidFill>
            <a:schemeClr val="tx1"/>
          </a:solidFill>
          <a:latin typeface="+mn-lt"/>
        </a:defRPr>
      </a:lvl6pPr>
      <a:lvl7pPr marL="2403475" indent="-173038" algn="l" rtl="0" fontAlgn="base">
        <a:spcBef>
          <a:spcPct val="0"/>
        </a:spcBef>
        <a:spcAft>
          <a:spcPct val="0"/>
        </a:spcAft>
        <a:buChar char="»"/>
        <a:defRPr sz="1600">
          <a:solidFill>
            <a:schemeClr val="tx1"/>
          </a:solidFill>
          <a:latin typeface="+mn-lt"/>
        </a:defRPr>
      </a:lvl7pPr>
      <a:lvl8pPr marL="2860675" indent="-173038" algn="l" rtl="0" fontAlgn="base">
        <a:spcBef>
          <a:spcPct val="0"/>
        </a:spcBef>
        <a:spcAft>
          <a:spcPct val="0"/>
        </a:spcAft>
        <a:buChar char="»"/>
        <a:defRPr sz="1600">
          <a:solidFill>
            <a:schemeClr val="tx1"/>
          </a:solidFill>
          <a:latin typeface="+mn-lt"/>
        </a:defRPr>
      </a:lvl8pPr>
      <a:lvl9pPr marL="3317875" indent="-173038" algn="l" rtl="0" fontAlgn="base">
        <a:spcBef>
          <a:spcPct val="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beagleboard.org/"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hyperlink" Target="http://www.beagleboard.org/buy"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14.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jpeg"/><Relationship Id="rId18" Type="http://schemas.openxmlformats.org/officeDocument/2006/relationships/image" Target="../media/image98.png"/><Relationship Id="rId3" Type="http://schemas.openxmlformats.org/officeDocument/2006/relationships/image" Target="../media/image84.gif"/><Relationship Id="rId7" Type="http://schemas.openxmlformats.org/officeDocument/2006/relationships/image" Target="../media/image88.jpeg"/><Relationship Id="rId12" Type="http://schemas.openxmlformats.org/officeDocument/2006/relationships/image" Target="../media/image93.jpeg"/><Relationship Id="rId17" Type="http://schemas.openxmlformats.org/officeDocument/2006/relationships/hyperlink" Target="http://beagleboard.org/buy" TargetMode="External"/><Relationship Id="rId2" Type="http://schemas.openxmlformats.org/officeDocument/2006/relationships/image" Target="../media/image83.png"/><Relationship Id="rId16" Type="http://schemas.openxmlformats.org/officeDocument/2006/relationships/image" Target="../media/image97.jpeg"/><Relationship Id="rId1" Type="http://schemas.openxmlformats.org/officeDocument/2006/relationships/slideLayout" Target="../slideLayouts/slideLayout9.xml"/><Relationship Id="rId6" Type="http://schemas.openxmlformats.org/officeDocument/2006/relationships/image" Target="../media/image87.png"/><Relationship Id="rId11" Type="http://schemas.openxmlformats.org/officeDocument/2006/relationships/image" Target="../media/image92.jpeg"/><Relationship Id="rId5" Type="http://schemas.openxmlformats.org/officeDocument/2006/relationships/image" Target="../media/image86.gif"/><Relationship Id="rId15" Type="http://schemas.openxmlformats.org/officeDocument/2006/relationships/image" Target="../media/image96.jpe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circuitco.com/support/index.php?title=BeagleBone_DVI-D" TargetMode="External"/><Relationship Id="rId13" Type="http://schemas.openxmlformats.org/officeDocument/2006/relationships/hyperlink" Target="http://circuitco.com/support/index.php?title=TT3201_CAN_Cape" TargetMode="External"/><Relationship Id="rId18" Type="http://schemas.openxmlformats.org/officeDocument/2006/relationships/image" Target="../media/image17.jpeg"/><Relationship Id="rId26" Type="http://schemas.openxmlformats.org/officeDocument/2006/relationships/hyperlink" Target="http://circuitco.com/support/index.php?title=BeBoPr_Cape" TargetMode="External"/><Relationship Id="rId3" Type="http://schemas.openxmlformats.org/officeDocument/2006/relationships/image" Target="../media/image9.png"/><Relationship Id="rId21" Type="http://schemas.openxmlformats.org/officeDocument/2006/relationships/hyperlink" Target="http://circuitco.com/support/index.php?title=BeagleBone_ProfiBus" TargetMode="External"/><Relationship Id="rId34" Type="http://schemas.openxmlformats.org/officeDocument/2006/relationships/hyperlink" Target="http://circuitco.com/support/index.php?title=BeagleBone_RF" TargetMode="External"/><Relationship Id="rId7" Type="http://schemas.openxmlformats.org/officeDocument/2006/relationships/image" Target="../media/image11.jpeg"/><Relationship Id="rId12" Type="http://schemas.openxmlformats.org/officeDocument/2006/relationships/image" Target="../media/image14.jpeg"/><Relationship Id="rId17" Type="http://schemas.openxmlformats.org/officeDocument/2006/relationships/hyperlink" Target="http://circuitco.com/support/index.php?title=BeagleBone_VGA" TargetMode="External"/><Relationship Id="rId25" Type="http://schemas.openxmlformats.org/officeDocument/2006/relationships/image" Target="../media/image19.jpeg"/><Relationship Id="rId33" Type="http://schemas.openxmlformats.org/officeDocument/2006/relationships/image" Target="../media/image23.jpeg"/><Relationship Id="rId38"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16.jpeg"/><Relationship Id="rId20" Type="http://schemas.openxmlformats.org/officeDocument/2006/relationships/image" Target="../media/image18.jpeg"/><Relationship Id="rId29" Type="http://schemas.openxmlformats.org/officeDocument/2006/relationships/image" Target="../media/image21.jpeg"/><Relationship Id="rId1" Type="http://schemas.openxmlformats.org/officeDocument/2006/relationships/slideLayout" Target="../slideLayouts/slideLayout9.xml"/><Relationship Id="rId6" Type="http://schemas.openxmlformats.org/officeDocument/2006/relationships/hyperlink" Target="http://circuitco.com/support/index.php?title=BeagleBone_Breakout" TargetMode="External"/><Relationship Id="rId11" Type="http://schemas.openxmlformats.org/officeDocument/2006/relationships/image" Target="../media/image13.jpeg"/><Relationship Id="rId24" Type="http://schemas.openxmlformats.org/officeDocument/2006/relationships/hyperlink" Target="http://circuitco.com/support/index.php?title=BeagleBone_3.1MP_Camera" TargetMode="External"/><Relationship Id="rId32" Type="http://schemas.openxmlformats.org/officeDocument/2006/relationships/hyperlink" Target="http://circuitco.com/support/index.php?title=BeagleBone_Weather" TargetMode="External"/><Relationship Id="rId37" Type="http://schemas.openxmlformats.org/officeDocument/2006/relationships/image" Target="../media/image25.jpeg"/><Relationship Id="rId5" Type="http://schemas.openxmlformats.org/officeDocument/2006/relationships/image" Target="../media/image10.jpeg"/><Relationship Id="rId15" Type="http://schemas.openxmlformats.org/officeDocument/2006/relationships/hyperlink" Target="http://circuitco.com/support/index.php?title=BeagleBone_Battery" TargetMode="External"/><Relationship Id="rId23" Type="http://schemas.openxmlformats.org/officeDocument/2006/relationships/hyperlink" Target="http://circuitco.com/support/index.php?title=BeagleBone_RS485" TargetMode="External"/><Relationship Id="rId28" Type="http://schemas.openxmlformats.org/officeDocument/2006/relationships/hyperlink" Target="http://circuitco.com/support/index.php?title=BeagleBone_Audio" TargetMode="External"/><Relationship Id="rId36" Type="http://schemas.openxmlformats.org/officeDocument/2006/relationships/hyperlink" Target="http://circuitco.com/support/index.php?title=BeagleBone_LVDS_LCD_Cape" TargetMode="External"/><Relationship Id="rId10" Type="http://schemas.openxmlformats.org/officeDocument/2006/relationships/hyperlink" Target="http://circuitco.com/support/index.php?title=BeagleBone_LCD7" TargetMode="External"/><Relationship Id="rId19" Type="http://schemas.openxmlformats.org/officeDocument/2006/relationships/hyperlink" Target="http://circuitco.com/support/index.php?title=BeagleBone_CANBus" TargetMode="External"/><Relationship Id="rId31" Type="http://schemas.openxmlformats.org/officeDocument/2006/relationships/image" Target="../media/image22.jpeg"/><Relationship Id="rId4" Type="http://schemas.openxmlformats.org/officeDocument/2006/relationships/hyperlink" Target="http://circuitco.com/support/index.php?title=BeagleBone_Breadboard" TargetMode="External"/><Relationship Id="rId9" Type="http://schemas.openxmlformats.org/officeDocument/2006/relationships/image" Target="../media/image12.jpeg"/><Relationship Id="rId14" Type="http://schemas.openxmlformats.org/officeDocument/2006/relationships/image" Target="../media/image15.jpeg"/><Relationship Id="rId22" Type="http://schemas.openxmlformats.org/officeDocument/2006/relationships/hyperlink" Target="http://circuitco.com/support/index.php?title=BeagleBone_RS232" TargetMode="External"/><Relationship Id="rId27" Type="http://schemas.openxmlformats.org/officeDocument/2006/relationships/image" Target="../media/image20.jpeg"/><Relationship Id="rId30" Type="http://schemas.openxmlformats.org/officeDocument/2006/relationships/hyperlink" Target="http://circuitco.com/support/index.php?title=BeagleBone_DVI-D_with_Audio" TargetMode="External"/><Relationship Id="rId35"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3.png"/><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1.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18" Type="http://schemas.openxmlformats.org/officeDocument/2006/relationships/image" Target="../media/image6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1.jpe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white">
          <a:xfrm>
            <a:off x="0" y="0"/>
            <a:ext cx="9144000" cy="6856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C:\Users\x0marcom\Documents\2013\04_AS_Beaglebone Black v2\art\dots gray sm.jpg"/>
          <p:cNvPicPr>
            <a:picLocks noChangeAspect="1" noChangeArrowheads="1"/>
          </p:cNvPicPr>
          <p:nvPr/>
        </p:nvPicPr>
        <p:blipFill>
          <a:blip r:embed="rId3" cstate="print"/>
          <a:srcRect/>
          <a:stretch>
            <a:fillRect/>
          </a:stretch>
        </p:blipFill>
        <p:spPr bwMode="auto">
          <a:xfrm rot="5400000">
            <a:off x="5229178" y="2795548"/>
            <a:ext cx="6371429" cy="780337"/>
          </a:xfrm>
          <a:prstGeom prst="rect">
            <a:avLst/>
          </a:prstGeom>
          <a:noFill/>
        </p:spPr>
      </p:pic>
      <p:sp>
        <p:nvSpPr>
          <p:cNvPr id="2" name="Title 1"/>
          <p:cNvSpPr>
            <a:spLocks noGrp="1"/>
          </p:cNvSpPr>
          <p:nvPr>
            <p:ph type="ctrTitle"/>
          </p:nvPr>
        </p:nvSpPr>
        <p:spPr>
          <a:xfrm>
            <a:off x="342900" y="795449"/>
            <a:ext cx="8458200" cy="2089640"/>
          </a:xfrm>
        </p:spPr>
        <p:txBody>
          <a:bodyPr/>
          <a:lstStyle/>
          <a:p>
            <a:pPr>
              <a:lnSpc>
                <a:spcPct val="100000"/>
              </a:lnSpc>
            </a:pPr>
            <a:r>
              <a:rPr lang="en-US" sz="3600" dirty="0" smtClean="0"/>
              <a:t>Introducing the $45, 1-GHz BeagleBone Black – </a:t>
            </a:r>
            <a:r>
              <a:rPr lang="en-US" sz="3600" smtClean="0"/>
              <a:t/>
            </a:r>
            <a:br>
              <a:rPr lang="en-US" sz="3600" smtClean="0"/>
            </a:br>
            <a:r>
              <a:rPr lang="en-US" sz="3600" smtClean="0"/>
              <a:t>Maker </a:t>
            </a:r>
            <a:r>
              <a:rPr lang="en-US" sz="3600" dirty="0" smtClean="0"/>
              <a:t>tested, engineer approved</a:t>
            </a:r>
          </a:p>
        </p:txBody>
      </p:sp>
      <p:sp>
        <p:nvSpPr>
          <p:cNvPr id="3" name="Subtitle 2"/>
          <p:cNvSpPr>
            <a:spLocks noGrp="1"/>
          </p:cNvSpPr>
          <p:nvPr>
            <p:ph type="subTitle" idx="1"/>
          </p:nvPr>
        </p:nvSpPr>
        <p:spPr>
          <a:xfrm>
            <a:off x="3614262" y="3216275"/>
            <a:ext cx="2460458" cy="367799"/>
          </a:xfrm>
        </p:spPr>
        <p:txBody>
          <a:bodyPr/>
          <a:lstStyle/>
          <a:p>
            <a:pPr algn="r" eaLnBrk="1" hangingPunct="1"/>
            <a:r>
              <a:rPr lang="en-US" sz="1800" dirty="0" smtClean="0">
                <a:ea typeface="ＭＳ Ｐゴシック" pitchFamily="34" charset="-128"/>
              </a:rPr>
              <a:t>BeagleBone Black</a:t>
            </a:r>
            <a:endParaRPr lang="en-US" sz="1800" dirty="0" smtClean="0"/>
          </a:p>
        </p:txBody>
      </p:sp>
      <p:sp>
        <p:nvSpPr>
          <p:cNvPr id="14" name="Subtitle 2"/>
          <p:cNvSpPr txBox="1">
            <a:spLocks/>
          </p:cNvSpPr>
          <p:nvPr/>
        </p:nvSpPr>
        <p:spPr bwMode="auto">
          <a:xfrm>
            <a:off x="275219" y="5394872"/>
            <a:ext cx="2460458" cy="67341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800"/>
              </a:spcBef>
              <a:spcAft>
                <a:spcPct val="0"/>
              </a:spcAft>
              <a:buClrTx/>
              <a:buSzTx/>
              <a:buFontTx/>
              <a:buNone/>
              <a:tabLst/>
              <a:defRPr/>
            </a:pPr>
            <a:r>
              <a:rPr kumimoji="0" lang="en-US" sz="1800" b="1" i="0" u="none" strike="noStrike" kern="0" cap="none" spc="0" normalizeH="0" baseline="0" noProof="0" dirty="0" smtClean="0">
                <a:ln>
                  <a:noFill/>
                </a:ln>
                <a:solidFill>
                  <a:schemeClr val="tx1"/>
                </a:solidFill>
                <a:effectLst/>
                <a:uLnTx/>
                <a:uFillTx/>
                <a:latin typeface="+mn-lt"/>
                <a:ea typeface="ＭＳ Ｐゴシック" pitchFamily="34" charset="-128"/>
                <a:cs typeface="+mn-cs"/>
              </a:rPr>
              <a:t>Jason Kridner</a:t>
            </a:r>
          </a:p>
          <a:p>
            <a:pPr marL="0" marR="0" lvl="0" indent="0" algn="l" defTabSz="914400" rtl="0" eaLnBrk="1" fontAlgn="base" latinLnBrk="0" hangingPunct="1">
              <a:lnSpc>
                <a:spcPct val="100000"/>
              </a:lnSpc>
              <a:spcBef>
                <a:spcPts val="800"/>
              </a:spcBef>
              <a:spcAft>
                <a:spcPct val="0"/>
              </a:spcAft>
              <a:buClrTx/>
              <a:buSzTx/>
              <a:buFontTx/>
              <a:buNone/>
              <a:tabLst/>
              <a:defRPr/>
            </a:pPr>
            <a:r>
              <a:rPr lang="en-US" b="1" kern="0" dirty="0" smtClean="0">
                <a:latin typeface="+mn-lt"/>
                <a:ea typeface="ＭＳ Ｐゴシック" pitchFamily="34" charset="-128"/>
                <a:cs typeface="+mn-cs"/>
              </a:rPr>
              <a:t>Co-Founder</a:t>
            </a:r>
          </a:p>
          <a:p>
            <a:pPr marL="0" marR="0" lvl="0" indent="0" algn="l" defTabSz="914400" rtl="0" eaLnBrk="1" fontAlgn="base" latinLnBrk="0" hangingPunct="1">
              <a:lnSpc>
                <a:spcPct val="100000"/>
              </a:lnSpc>
              <a:spcBef>
                <a:spcPts val="800"/>
              </a:spcBef>
              <a:spcAft>
                <a:spcPct val="0"/>
              </a:spcAft>
              <a:buClrTx/>
              <a:buSzTx/>
              <a:buFontTx/>
              <a:buNone/>
              <a:tabLst/>
              <a:defRPr/>
            </a:pPr>
            <a:r>
              <a:rPr kumimoji="0" lang="en-US" sz="1800" b="1" i="0" u="none" strike="noStrike" kern="0" cap="none" spc="0" normalizeH="0" baseline="0" noProof="0" dirty="0" smtClean="0">
                <a:ln>
                  <a:noFill/>
                </a:ln>
                <a:solidFill>
                  <a:schemeClr val="tx1"/>
                </a:solidFill>
                <a:effectLst/>
                <a:uLnTx/>
                <a:uFillTx/>
                <a:latin typeface="+mn-lt"/>
                <a:ea typeface="ＭＳ Ｐゴシック" pitchFamily="34" charset="-128"/>
                <a:cs typeface="+mn-cs"/>
              </a:rPr>
              <a:t>BeagleBoard.org</a:t>
            </a:r>
          </a:p>
        </p:txBody>
      </p:sp>
      <p:sp>
        <p:nvSpPr>
          <p:cNvPr id="8" name="Oval 7"/>
          <p:cNvSpPr/>
          <p:nvPr/>
        </p:nvSpPr>
        <p:spPr>
          <a:xfrm>
            <a:off x="6228361" y="3501192"/>
            <a:ext cx="1479884" cy="147988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C:\Users\x0marcom\Documents\2013\04_AS_Beaglebone Black\BeagleBone Black IMG_5056_final_outline tiny.png"/>
          <p:cNvPicPr>
            <a:picLocks noChangeAspect="1" noChangeArrowheads="1"/>
          </p:cNvPicPr>
          <p:nvPr/>
        </p:nvPicPr>
        <p:blipFill>
          <a:blip r:embed="rId4" cstate="print"/>
          <a:srcRect/>
          <a:stretch>
            <a:fillRect/>
          </a:stretch>
        </p:blipFill>
        <p:spPr bwMode="auto">
          <a:xfrm>
            <a:off x="6364723" y="2911645"/>
            <a:ext cx="2743200" cy="1828800"/>
          </a:xfrm>
          <a:prstGeom prst="rect">
            <a:avLst/>
          </a:prstGeom>
          <a:noFill/>
          <a:effectLst>
            <a:outerShdw blurRad="304800" dist="165100" dir="5400000" algn="t" rotWithShape="0">
              <a:prstClr val="black">
                <a:alpha val="40000"/>
              </a:prstClr>
            </a:outerShdw>
          </a:effectLst>
        </p:spPr>
      </p:pic>
      <p:sp>
        <p:nvSpPr>
          <p:cNvPr id="10" name="Oval 9"/>
          <p:cNvSpPr/>
          <p:nvPr/>
        </p:nvSpPr>
        <p:spPr>
          <a:xfrm>
            <a:off x="6148153" y="3826045"/>
            <a:ext cx="264697" cy="264697"/>
          </a:xfrm>
          <a:prstGeom prst="ellipse">
            <a:avLst/>
          </a:prstGeom>
          <a:solidFill>
            <a:srgbClr val="FFFFFF">
              <a:alpha val="60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132110" y="4255171"/>
            <a:ext cx="264697" cy="264697"/>
          </a:xfrm>
          <a:prstGeom prst="ellipse">
            <a:avLst/>
          </a:prstGeom>
          <a:solidFill>
            <a:srgbClr val="FFFFFF">
              <a:alpha val="60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344669" y="4648203"/>
            <a:ext cx="264697" cy="264697"/>
          </a:xfrm>
          <a:prstGeom prst="ellipse">
            <a:avLst/>
          </a:prstGeom>
          <a:solidFill>
            <a:srgbClr val="FFFFFF">
              <a:alpha val="60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178371" y="3773711"/>
            <a:ext cx="2831224" cy="338554"/>
          </a:xfrm>
          <a:prstGeom prst="rect">
            <a:avLst/>
          </a:prstGeom>
        </p:spPr>
        <p:txBody>
          <a:bodyPr wrap="none">
            <a:spAutoFit/>
          </a:bodyPr>
          <a:lstStyle/>
          <a:p>
            <a:r>
              <a:rPr lang="en-US" sz="1600" kern="0" dirty="0" smtClean="0">
                <a:ea typeface="ＭＳ Ｐゴシック" pitchFamily="34" charset="-128"/>
              </a:rPr>
              <a:t>Open-source Linux computer</a:t>
            </a:r>
            <a:endParaRPr lang="en-US" sz="1600" dirty="0"/>
          </a:p>
        </p:txBody>
      </p:sp>
      <p:sp>
        <p:nvSpPr>
          <p:cNvPr id="15" name="Rectangle 14"/>
          <p:cNvSpPr/>
          <p:nvPr/>
        </p:nvSpPr>
        <p:spPr>
          <a:xfrm>
            <a:off x="748317" y="4246135"/>
            <a:ext cx="5293908" cy="338554"/>
          </a:xfrm>
          <a:prstGeom prst="rect">
            <a:avLst/>
          </a:prstGeom>
        </p:spPr>
        <p:txBody>
          <a:bodyPr wrap="square">
            <a:spAutoFit/>
          </a:bodyPr>
          <a:lstStyle/>
          <a:p>
            <a:pPr algn="r"/>
            <a:r>
              <a:rPr lang="en-US" sz="1600" kern="0" dirty="0" smtClean="0">
                <a:ea typeface="ＭＳ Ｐゴシック" pitchFamily="34" charset="-128"/>
              </a:rPr>
              <a:t>Everything you need to get started for $45 </a:t>
            </a:r>
            <a:endParaRPr lang="en-US" sz="1600" dirty="0"/>
          </a:p>
        </p:txBody>
      </p:sp>
      <p:sp>
        <p:nvSpPr>
          <p:cNvPr id="16" name="Rectangle 15"/>
          <p:cNvSpPr/>
          <p:nvPr/>
        </p:nvSpPr>
        <p:spPr>
          <a:xfrm>
            <a:off x="2649725" y="4713821"/>
            <a:ext cx="3663182" cy="338554"/>
          </a:xfrm>
          <a:prstGeom prst="rect">
            <a:avLst/>
          </a:prstGeom>
        </p:spPr>
        <p:txBody>
          <a:bodyPr wrap="none">
            <a:spAutoFit/>
          </a:bodyPr>
          <a:lstStyle/>
          <a:p>
            <a:r>
              <a:rPr lang="en-US" sz="1600" kern="0" dirty="0" smtClean="0">
                <a:ea typeface="ＭＳ Ｐゴシック" pitchFamily="34" charset="-128"/>
              </a:rPr>
              <a:t>For hobbyists, engineers and students</a:t>
            </a:r>
            <a:endParaRPr lang="en-US" sz="1600" dirty="0"/>
          </a:p>
        </p:txBody>
      </p:sp>
      <p:pic>
        <p:nvPicPr>
          <p:cNvPr id="19" name="Picture 6" descr="beagle_logo_FNL_2">
            <a:hlinkClick r:id="rId5"/>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70484" y="6399251"/>
            <a:ext cx="2706688" cy="469900"/>
          </a:xfrm>
          <a:prstGeom prst="rect">
            <a:avLst/>
          </a:prstGeom>
          <a:noFill/>
          <a:ln w="9525">
            <a:noFill/>
            <a:miter lim="800000"/>
            <a:headEnd/>
            <a:tailEnd/>
          </a:ln>
        </p:spPr>
      </p:pic>
      <p:sp>
        <p:nvSpPr>
          <p:cNvPr id="4" name="TextBox 3"/>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world </a:t>
            </a:r>
            <a:br>
              <a:rPr lang="en-US" dirty="0" smtClean="0"/>
            </a:br>
            <a:r>
              <a:rPr lang="en-US" dirty="0" smtClean="0"/>
              <a:t>through education and open source</a:t>
            </a:r>
            <a:endParaRPr lang="en-US" dirty="0"/>
          </a:p>
        </p:txBody>
      </p:sp>
      <p:sp>
        <p:nvSpPr>
          <p:cNvPr id="4" name="Slide Number Placeholder 3"/>
          <p:cNvSpPr>
            <a:spLocks noGrp="1"/>
          </p:cNvSpPr>
          <p:nvPr>
            <p:ph type="sldNum" sz="quarter" idx="10"/>
          </p:nvPr>
        </p:nvSpPr>
        <p:spPr/>
        <p:txBody>
          <a:bodyPr/>
          <a:lstStyle/>
          <a:p>
            <a:pPr>
              <a:defRPr/>
            </a:pPr>
            <a:fld id="{4664BF66-A868-43C0-860E-C1E0EDB30C80}" type="slidenum">
              <a:rPr lang="en-US" smtClean="0"/>
              <a:pPr>
                <a:defRPr/>
              </a:pPr>
              <a:t>10</a:t>
            </a:fld>
            <a:endParaRPr lang="en-US" dirty="0"/>
          </a:p>
        </p:txBody>
      </p:sp>
      <p:sp>
        <p:nvSpPr>
          <p:cNvPr id="7" name="TextBox 6"/>
          <p:cNvSpPr txBox="1"/>
          <p:nvPr/>
        </p:nvSpPr>
        <p:spPr>
          <a:xfrm>
            <a:off x="2579923" y="1030653"/>
            <a:ext cx="6564077" cy="769441"/>
          </a:xfrm>
          <a:prstGeom prst="rect">
            <a:avLst/>
          </a:prstGeom>
          <a:noFill/>
        </p:spPr>
        <p:txBody>
          <a:bodyPr wrap="square" rtlCol="0">
            <a:spAutoFit/>
          </a:bodyPr>
          <a:lstStyle/>
          <a:p>
            <a:r>
              <a:rPr lang="en-US" sz="4400" dirty="0" smtClean="0">
                <a:solidFill>
                  <a:schemeClr val="bg1">
                    <a:lumMod val="50000"/>
                  </a:schemeClr>
                </a:solidFill>
              </a:rPr>
              <a:t>demystifying technology</a:t>
            </a:r>
            <a:endParaRPr lang="en-US" sz="4400" dirty="0">
              <a:solidFill>
                <a:schemeClr val="bg1">
                  <a:lumMod val="50000"/>
                </a:schemeClr>
              </a:solidFill>
            </a:endParaRPr>
          </a:p>
        </p:txBody>
      </p:sp>
      <p:sp>
        <p:nvSpPr>
          <p:cNvPr id="8" name="Rectangle 7"/>
          <p:cNvSpPr/>
          <p:nvPr/>
        </p:nvSpPr>
        <p:spPr>
          <a:xfrm>
            <a:off x="3845170" y="2057392"/>
            <a:ext cx="1643427" cy="2037177"/>
          </a:xfrm>
          <a:prstGeom prst="rect">
            <a:avLst/>
          </a:prstGeom>
          <a:gradFill>
            <a:gsLst>
              <a:gs pos="0">
                <a:schemeClr val="tx2">
                  <a:lumMod val="75000"/>
                </a:schemeClr>
              </a:gs>
              <a:gs pos="50000">
                <a:schemeClr val="tx2">
                  <a:lumMod val="60000"/>
                  <a:lumOff val="40000"/>
                </a:schemeClr>
              </a:gs>
              <a:gs pos="100000">
                <a:schemeClr val="tx2">
                  <a:lumMod val="20000"/>
                  <a:lumOff val="80000"/>
                </a:schemeClr>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C:\Users\x0marcom\Documents\2013\04_AS_Beaglebone Black\art\book images\IMG_5063_smaller.png"/>
          <p:cNvPicPr>
            <a:picLocks noChangeAspect="1" noChangeArrowheads="1"/>
          </p:cNvPicPr>
          <p:nvPr/>
        </p:nvPicPr>
        <p:blipFill>
          <a:blip r:embed="rId3" cstate="print"/>
          <a:srcRect r="11012"/>
          <a:stretch>
            <a:fillRect/>
          </a:stretch>
        </p:blipFill>
        <p:spPr bwMode="auto">
          <a:xfrm>
            <a:off x="4337847" y="2146199"/>
            <a:ext cx="1136830" cy="1916261"/>
          </a:xfrm>
          <a:prstGeom prst="rect">
            <a:avLst/>
          </a:prstGeom>
          <a:noFill/>
        </p:spPr>
      </p:pic>
      <p:sp>
        <p:nvSpPr>
          <p:cNvPr id="10" name="TextBox 9"/>
          <p:cNvSpPr txBox="1"/>
          <p:nvPr/>
        </p:nvSpPr>
        <p:spPr>
          <a:xfrm>
            <a:off x="3746841" y="4173700"/>
            <a:ext cx="1834083" cy="1169551"/>
          </a:xfrm>
          <a:prstGeom prst="rect">
            <a:avLst/>
          </a:prstGeom>
          <a:noFill/>
        </p:spPr>
        <p:txBody>
          <a:bodyPr wrap="square" rtlCol="0">
            <a:spAutoFit/>
          </a:bodyPr>
          <a:lstStyle/>
          <a:p>
            <a:pPr eaLnBrk="0" hangingPunct="0">
              <a:defRPr/>
            </a:pPr>
            <a:r>
              <a:rPr lang="en-US" sz="1400" dirty="0" smtClean="0">
                <a:solidFill>
                  <a:schemeClr val="tx1">
                    <a:lumMod val="50000"/>
                    <a:lumOff val="50000"/>
                  </a:schemeClr>
                </a:solidFill>
              </a:rPr>
              <a:t>Crafting Electronics Systems with BeagleBone and BeagleBone Black, includes tutorials</a:t>
            </a:r>
          </a:p>
        </p:txBody>
      </p:sp>
      <p:pic>
        <p:nvPicPr>
          <p:cNvPr id="3074" name="Picture 2" descr="C:\Users\x0marcom\Documents\2013\04_AS_Beaglebone Black\art\website_logo.png"/>
          <p:cNvPicPr>
            <a:picLocks noChangeAspect="1" noChangeArrowheads="1"/>
          </p:cNvPicPr>
          <p:nvPr/>
        </p:nvPicPr>
        <p:blipFill>
          <a:blip r:embed="rId4" cstate="print"/>
          <a:srcRect/>
          <a:stretch>
            <a:fillRect/>
          </a:stretch>
        </p:blipFill>
        <p:spPr bwMode="auto">
          <a:xfrm>
            <a:off x="406400" y="3938629"/>
            <a:ext cx="2499946" cy="510193"/>
          </a:xfrm>
          <a:prstGeom prst="rect">
            <a:avLst/>
          </a:prstGeom>
          <a:noFill/>
        </p:spPr>
      </p:pic>
      <p:pic>
        <p:nvPicPr>
          <p:cNvPr id="3075" name="Picture 3" descr="C:\Users\x0marcom\Documents\2013\04_AS_Beaglebone Black\art\srobo_website_robot.png"/>
          <p:cNvPicPr>
            <a:picLocks noChangeAspect="1" noChangeArrowheads="1"/>
          </p:cNvPicPr>
          <p:nvPr/>
        </p:nvPicPr>
        <p:blipFill>
          <a:blip r:embed="rId5" cstate="print"/>
          <a:srcRect b="29097"/>
          <a:stretch>
            <a:fillRect/>
          </a:stretch>
        </p:blipFill>
        <p:spPr bwMode="auto">
          <a:xfrm>
            <a:off x="559777" y="4362311"/>
            <a:ext cx="1884516" cy="931984"/>
          </a:xfrm>
          <a:prstGeom prst="rect">
            <a:avLst/>
          </a:prstGeom>
          <a:noFill/>
        </p:spPr>
      </p:pic>
      <p:sp>
        <p:nvSpPr>
          <p:cNvPr id="13" name="Rectangle 12"/>
          <p:cNvSpPr/>
          <p:nvPr/>
        </p:nvSpPr>
        <p:spPr>
          <a:xfrm>
            <a:off x="313412" y="5292209"/>
            <a:ext cx="2801750" cy="954107"/>
          </a:xfrm>
          <a:prstGeom prst="rect">
            <a:avLst/>
          </a:prstGeom>
        </p:spPr>
        <p:txBody>
          <a:bodyPr wrap="square">
            <a:spAutoFit/>
          </a:bodyPr>
          <a:lstStyle/>
          <a:p>
            <a:pPr eaLnBrk="0" hangingPunct="0">
              <a:defRPr/>
            </a:pPr>
            <a:r>
              <a:rPr lang="en-US" sz="1400" dirty="0" smtClean="0">
                <a:solidFill>
                  <a:schemeClr val="tx1">
                    <a:lumMod val="50000"/>
                    <a:lumOff val="50000"/>
                  </a:schemeClr>
                </a:solidFill>
              </a:rPr>
              <a:t>Held at the University of Southampton, teams design, build and test their robots, and compete against other teams</a:t>
            </a:r>
          </a:p>
        </p:txBody>
      </p:sp>
      <p:pic>
        <p:nvPicPr>
          <p:cNvPr id="3076" name="Picture 4"/>
          <p:cNvPicPr>
            <a:picLocks noChangeAspect="1" noChangeArrowheads="1"/>
          </p:cNvPicPr>
          <p:nvPr/>
        </p:nvPicPr>
        <p:blipFill>
          <a:blip r:embed="rId6" cstate="print"/>
          <a:srcRect/>
          <a:stretch>
            <a:fillRect/>
          </a:stretch>
        </p:blipFill>
        <p:spPr bwMode="auto">
          <a:xfrm>
            <a:off x="3826859" y="5596237"/>
            <a:ext cx="4444511" cy="619538"/>
          </a:xfrm>
          <a:prstGeom prst="rect">
            <a:avLst/>
          </a:prstGeom>
          <a:noFill/>
          <a:ln w="9525">
            <a:noFill/>
            <a:miter lim="800000"/>
            <a:headEnd/>
            <a:tailEnd/>
          </a:ln>
        </p:spPr>
      </p:pic>
      <p:pic>
        <p:nvPicPr>
          <p:cNvPr id="3078" name="Picture 6" descr="C:\Users\x0marcom\Documents\2013\04_AS_Beaglebone Black\art\Derrick Molloy video series sm.jpg"/>
          <p:cNvPicPr>
            <a:picLocks noChangeAspect="1" noChangeArrowheads="1"/>
          </p:cNvPicPr>
          <p:nvPr/>
        </p:nvPicPr>
        <p:blipFill>
          <a:blip r:embed="rId7" cstate="print"/>
          <a:srcRect/>
          <a:stretch>
            <a:fillRect/>
          </a:stretch>
        </p:blipFill>
        <p:spPr bwMode="auto">
          <a:xfrm>
            <a:off x="6506308" y="2057400"/>
            <a:ext cx="1652954" cy="1452074"/>
          </a:xfrm>
          <a:prstGeom prst="rect">
            <a:avLst/>
          </a:prstGeom>
          <a:noFill/>
        </p:spPr>
      </p:pic>
      <p:pic>
        <p:nvPicPr>
          <p:cNvPr id="3079" name="Picture 7" descr="C:\Users\x0marcom\Documents\2013\04_AS_Beaglebone Black\art\Derrick Molloy video screen 2 sm.jpg"/>
          <p:cNvPicPr>
            <a:picLocks noChangeAspect="1" noChangeArrowheads="1"/>
          </p:cNvPicPr>
          <p:nvPr/>
        </p:nvPicPr>
        <p:blipFill>
          <a:blip r:embed="rId8" cstate="print"/>
          <a:srcRect/>
          <a:stretch>
            <a:fillRect/>
          </a:stretch>
        </p:blipFill>
        <p:spPr bwMode="auto">
          <a:xfrm>
            <a:off x="6963506" y="3200401"/>
            <a:ext cx="1681529" cy="1494692"/>
          </a:xfrm>
          <a:prstGeom prst="rect">
            <a:avLst/>
          </a:prstGeom>
          <a:noFill/>
        </p:spPr>
      </p:pic>
      <p:sp>
        <p:nvSpPr>
          <p:cNvPr id="18" name="TextBox 17"/>
          <p:cNvSpPr txBox="1"/>
          <p:nvPr/>
        </p:nvSpPr>
        <p:spPr>
          <a:xfrm>
            <a:off x="6952362" y="4712961"/>
            <a:ext cx="1834083" cy="523220"/>
          </a:xfrm>
          <a:prstGeom prst="rect">
            <a:avLst/>
          </a:prstGeom>
          <a:noFill/>
        </p:spPr>
        <p:txBody>
          <a:bodyPr wrap="square" rtlCol="0">
            <a:spAutoFit/>
          </a:bodyPr>
          <a:lstStyle/>
          <a:p>
            <a:r>
              <a:rPr lang="en-US" sz="1400" dirty="0" smtClean="0">
                <a:solidFill>
                  <a:schemeClr val="tx1">
                    <a:lumMod val="50000"/>
                    <a:lumOff val="50000"/>
                  </a:schemeClr>
                </a:solidFill>
              </a:rPr>
              <a:t>Derek Molloy video training series</a:t>
            </a:r>
            <a:endParaRPr lang="en-US" sz="1400" dirty="0">
              <a:solidFill>
                <a:schemeClr val="tx1">
                  <a:lumMod val="50000"/>
                  <a:lumOff val="50000"/>
                </a:schemeClr>
              </a:solidFill>
            </a:endParaRPr>
          </a:p>
        </p:txBody>
      </p:sp>
      <p:pic>
        <p:nvPicPr>
          <p:cNvPr id="1026" name="Picture 2" descr="C:\Users\x0marcom\Documents\2013\04_AS_Beaglebone Black\art\soc-logo-300x200.png"/>
          <p:cNvPicPr>
            <a:picLocks noChangeAspect="1" noChangeArrowheads="1"/>
          </p:cNvPicPr>
          <p:nvPr/>
        </p:nvPicPr>
        <p:blipFill>
          <a:blip r:embed="rId9" cstate="print"/>
          <a:srcRect/>
          <a:stretch>
            <a:fillRect/>
          </a:stretch>
        </p:blipFill>
        <p:spPr bwMode="auto">
          <a:xfrm>
            <a:off x="406400" y="1607625"/>
            <a:ext cx="2101190" cy="1400793"/>
          </a:xfrm>
          <a:prstGeom prst="rect">
            <a:avLst/>
          </a:prstGeom>
          <a:noFill/>
          <a:effectLst>
            <a:outerShdw blurRad="50800" dist="38100" dir="2700000" algn="tl" rotWithShape="0">
              <a:prstClr val="black">
                <a:alpha val="40000"/>
              </a:prstClr>
            </a:outerShdw>
          </a:effectLst>
        </p:spPr>
      </p:pic>
      <p:sp>
        <p:nvSpPr>
          <p:cNvPr id="16" name="Rectangle 15"/>
          <p:cNvSpPr/>
          <p:nvPr/>
        </p:nvSpPr>
        <p:spPr>
          <a:xfrm>
            <a:off x="313412" y="3060320"/>
            <a:ext cx="2518475" cy="738664"/>
          </a:xfrm>
          <a:prstGeom prst="rect">
            <a:avLst/>
          </a:prstGeom>
        </p:spPr>
        <p:txBody>
          <a:bodyPr wrap="square">
            <a:spAutoFit/>
          </a:bodyPr>
          <a:lstStyle/>
          <a:p>
            <a:r>
              <a:rPr lang="en-US" sz="1400" dirty="0" smtClean="0">
                <a:solidFill>
                  <a:schemeClr val="tx1">
                    <a:lumMod val="50000"/>
                    <a:lumOff val="50000"/>
                  </a:schemeClr>
                </a:solidFill>
              </a:rPr>
              <a:t>BeagleBoard.org is a mentor helping students write code for open source projects</a:t>
            </a:r>
            <a:endParaRPr lang="en-US" sz="1400" dirty="0">
              <a:solidFill>
                <a:schemeClr val="tx1">
                  <a:lumMod val="50000"/>
                  <a:lumOff val="50000"/>
                </a:schemeClr>
              </a:solidFill>
            </a:endParaRPr>
          </a:p>
        </p:txBody>
      </p:sp>
      <p:sp>
        <p:nvSpPr>
          <p:cNvPr id="17" name="TextBox 16"/>
          <p:cNvSpPr txBox="1"/>
          <p:nvPr/>
        </p:nvSpPr>
        <p:spPr>
          <a:xfrm>
            <a:off x="3833446" y="2074985"/>
            <a:ext cx="1547446" cy="120032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smtClean="0">
                <a:solidFill>
                  <a:schemeClr val="bg1"/>
                </a:solidFill>
                <a:latin typeface="Cooper Std Black" pitchFamily="18" charset="0"/>
              </a:rPr>
              <a:t>Bad </a:t>
            </a:r>
            <a:br>
              <a:rPr lang="en-US" dirty="0" smtClean="0">
                <a:solidFill>
                  <a:schemeClr val="bg1"/>
                </a:solidFill>
                <a:latin typeface="Cooper Std Black" pitchFamily="18" charset="0"/>
              </a:rPr>
            </a:br>
            <a:r>
              <a:rPr lang="en-US" dirty="0" smtClean="0">
                <a:solidFill>
                  <a:schemeClr val="bg1"/>
                </a:solidFill>
                <a:latin typeface="Cooper Std Black" pitchFamily="18" charset="0"/>
              </a:rPr>
              <a:t>to </a:t>
            </a:r>
            <a:br>
              <a:rPr lang="en-US" dirty="0" smtClean="0">
                <a:solidFill>
                  <a:schemeClr val="bg1"/>
                </a:solidFill>
                <a:latin typeface="Cooper Std Black" pitchFamily="18" charset="0"/>
              </a:rPr>
            </a:br>
            <a:r>
              <a:rPr lang="en-US" dirty="0" smtClean="0">
                <a:solidFill>
                  <a:schemeClr val="bg1"/>
                </a:solidFill>
                <a:latin typeface="Cooper Std Black" pitchFamily="18" charset="0"/>
              </a:rPr>
              <a:t>the </a:t>
            </a:r>
            <a:br>
              <a:rPr lang="en-US" dirty="0" smtClean="0">
                <a:solidFill>
                  <a:schemeClr val="bg1"/>
                </a:solidFill>
                <a:latin typeface="Cooper Std Black" pitchFamily="18" charset="0"/>
              </a:rPr>
            </a:br>
            <a:r>
              <a:rPr lang="en-US" dirty="0" smtClean="0">
                <a:solidFill>
                  <a:schemeClr val="bg1"/>
                </a:solidFill>
                <a:latin typeface="Cooper Std Black" pitchFamily="18" charset="0"/>
              </a:rPr>
              <a:t>Bone</a:t>
            </a:r>
            <a:endParaRPr lang="en-US" dirty="0">
              <a:solidFill>
                <a:schemeClr val="bg1"/>
              </a:solidFill>
              <a:latin typeface="Cooper Std Black" pitchFamily="18" charset="0"/>
            </a:endParaRPr>
          </a:p>
        </p:txBody>
      </p:sp>
      <p:sp>
        <p:nvSpPr>
          <p:cNvPr id="20" name="TextBox 19"/>
          <p:cNvSpPr txBox="1"/>
          <p:nvPr/>
        </p:nvSpPr>
        <p:spPr>
          <a:xfrm>
            <a:off x="3866147" y="3304674"/>
            <a:ext cx="753979" cy="657726"/>
          </a:xfrm>
          <a:prstGeom prst="rect">
            <a:avLst/>
          </a:prstGeom>
          <a:noFill/>
        </p:spPr>
        <p:txBody>
          <a:bodyPr wrap="square" rtlCol="0">
            <a:spAutoFit/>
          </a:bodyPr>
          <a:lstStyle/>
          <a:p>
            <a:r>
              <a:rPr lang="en-US" sz="1200" dirty="0" smtClean="0">
                <a:solidFill>
                  <a:schemeClr val="tx1">
                    <a:lumMod val="65000"/>
                    <a:lumOff val="35000"/>
                  </a:schemeClr>
                </a:solidFill>
              </a:rPr>
              <a:t>By Steven Barnett</a:t>
            </a:r>
            <a:endParaRPr lang="en-US" sz="1200" dirty="0">
              <a:solidFill>
                <a:schemeClr val="tx1">
                  <a:lumMod val="65000"/>
                  <a:lumOff val="35000"/>
                </a:schemeClr>
              </a:solidFill>
            </a:endParaRPr>
          </a:p>
        </p:txBody>
      </p:sp>
      <p:sp>
        <p:nvSpPr>
          <p:cNvPr id="19" name="TextBox 18"/>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BeagleBone Black</a:t>
            </a:r>
            <a:br>
              <a:rPr lang="en-US" dirty="0" smtClean="0"/>
            </a:br>
            <a:endParaRPr lang="en-US" dirty="0"/>
          </a:p>
        </p:txBody>
      </p:sp>
      <p:sp>
        <p:nvSpPr>
          <p:cNvPr id="3" name="Slide Number Placeholder 2"/>
          <p:cNvSpPr>
            <a:spLocks noGrp="1"/>
          </p:cNvSpPr>
          <p:nvPr>
            <p:ph type="sldNum" sz="quarter" idx="10"/>
          </p:nvPr>
        </p:nvSpPr>
        <p:spPr/>
        <p:txBody>
          <a:bodyPr/>
          <a:lstStyle/>
          <a:p>
            <a:pPr>
              <a:defRPr/>
            </a:pPr>
            <a:fld id="{A866831A-D058-468F-BBC0-4C36150FC576}" type="slidenum">
              <a:rPr lang="en-US" smtClean="0"/>
              <a:pPr>
                <a:defRPr/>
              </a:pPr>
              <a:t>11</a:t>
            </a:fld>
            <a:endParaRPr lang="en-US"/>
          </a:p>
        </p:txBody>
      </p:sp>
      <p:sp>
        <p:nvSpPr>
          <p:cNvPr id="4" name="Rectangle 3"/>
          <p:cNvSpPr/>
          <p:nvPr/>
        </p:nvSpPr>
        <p:spPr>
          <a:xfrm>
            <a:off x="1214651" y="5045840"/>
            <a:ext cx="6714698" cy="1323439"/>
          </a:xfrm>
          <a:prstGeom prst="rect">
            <a:avLst/>
          </a:prstGeom>
        </p:spPr>
        <p:txBody>
          <a:bodyPr wrap="square">
            <a:spAutoFit/>
          </a:bodyPr>
          <a:lstStyle/>
          <a:p>
            <a:pPr algn="ctr"/>
            <a:r>
              <a:rPr lang="en-US" sz="2000" b="1" dirty="0" smtClean="0"/>
              <a:t>Available on April 23 at </a:t>
            </a:r>
            <a:endParaRPr lang="en-US" sz="2000" b="1" dirty="0">
              <a:solidFill>
                <a:schemeClr val="bg2"/>
              </a:solidFill>
              <a:hlinkClick r:id="rId3"/>
            </a:endParaRPr>
          </a:p>
          <a:p>
            <a:pPr algn="ctr"/>
            <a:r>
              <a:rPr lang="en-US" sz="2000" b="1" dirty="0">
                <a:solidFill>
                  <a:schemeClr val="bg2"/>
                </a:solidFill>
                <a:hlinkClick r:id="rId3"/>
              </a:rPr>
              <a:t>www.beagleboard.org/buy</a:t>
            </a:r>
            <a:endParaRPr lang="en-US" sz="2000" b="1" dirty="0">
              <a:solidFill>
                <a:schemeClr val="bg2"/>
              </a:solidFill>
            </a:endParaRPr>
          </a:p>
          <a:p>
            <a:pPr algn="ctr"/>
            <a:endParaRPr lang="en-US" sz="2000" b="1" dirty="0"/>
          </a:p>
          <a:p>
            <a:pPr algn="ctr"/>
            <a:endParaRPr lang="en-US" sz="2000" b="1" dirty="0"/>
          </a:p>
        </p:txBody>
      </p:sp>
      <p:sp>
        <p:nvSpPr>
          <p:cNvPr id="5" name="TextBox 4"/>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pic>
        <p:nvPicPr>
          <p:cNvPr id="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2097929" y="1350625"/>
            <a:ext cx="4948143" cy="3301207"/>
          </a:xfrm>
          <a:prstGeom prst="rect">
            <a:avLst/>
          </a:prstGeom>
          <a:noFill/>
        </p:spPr>
      </p:pic>
    </p:spTree>
    <p:extLst>
      <p:ext uri="{BB962C8B-B14F-4D97-AF65-F5344CB8AC3E}">
        <p14:creationId xmlns:p14="http://schemas.microsoft.com/office/powerpoint/2010/main" xmlns="" val="2340155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Slide Number Placeholder 2"/>
          <p:cNvSpPr>
            <a:spLocks noGrp="1"/>
          </p:cNvSpPr>
          <p:nvPr>
            <p:ph type="sldNum" sz="quarter" idx="10"/>
          </p:nvPr>
        </p:nvSpPr>
        <p:spPr/>
        <p:txBody>
          <a:bodyPr/>
          <a:lstStyle/>
          <a:p>
            <a:pPr>
              <a:defRPr/>
            </a:pPr>
            <a:fld id="{A866831A-D058-468F-BBC0-4C36150FC576}" type="slidenum">
              <a:rPr lang="en-US" smtClean="0"/>
              <a:pPr>
                <a:defRPr/>
              </a:pPr>
              <a:t>12</a:t>
            </a:fld>
            <a:endParaRPr lang="en-US"/>
          </a:p>
        </p:txBody>
      </p:sp>
      <p:sp>
        <p:nvSpPr>
          <p:cNvPr id="4" name="TextBox 3"/>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itle 1"/>
          <p:cNvSpPr>
            <a:spLocks noGrp="1"/>
          </p:cNvSpPr>
          <p:nvPr>
            <p:ph type="title"/>
          </p:nvPr>
        </p:nvSpPr>
        <p:spPr>
          <a:xfrm>
            <a:off x="231775" y="39843"/>
            <a:ext cx="8458200" cy="814388"/>
          </a:xfrm>
        </p:spPr>
        <p:txBody>
          <a:bodyPr/>
          <a:lstStyle/>
          <a:p>
            <a:r>
              <a:rPr lang="en-US" dirty="0" err="1" smtClean="0">
                <a:latin typeface="Arial" charset="0"/>
              </a:rPr>
              <a:t>BeagleBone</a:t>
            </a:r>
            <a:r>
              <a:rPr lang="en-US" dirty="0" smtClean="0">
                <a:latin typeface="Arial" charset="0"/>
              </a:rPr>
              <a:t> Black – an evolution</a:t>
            </a:r>
            <a:endParaRPr lang="en-US" dirty="0">
              <a:latin typeface="Arial"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412741695"/>
              </p:ext>
            </p:extLst>
          </p:nvPr>
        </p:nvGraphicFramePr>
        <p:xfrm>
          <a:off x="437882" y="936703"/>
          <a:ext cx="8326978" cy="4952188"/>
        </p:xfrm>
        <a:graphic>
          <a:graphicData uri="http://schemas.openxmlformats.org/drawingml/2006/table">
            <a:tbl>
              <a:tblPr/>
              <a:tblGrid>
                <a:gridCol w="875763"/>
                <a:gridCol w="1870732"/>
                <a:gridCol w="1860161"/>
                <a:gridCol w="1860161"/>
                <a:gridCol w="1860161"/>
              </a:tblGrid>
              <a:tr h="546250">
                <a:tc>
                  <a:txBody>
                    <a:bodyPr/>
                    <a:lstStyle/>
                    <a:p>
                      <a:pPr marL="0" marR="0" algn="l">
                        <a:lnSpc>
                          <a:spcPct val="115000"/>
                        </a:lnSpc>
                        <a:spcBef>
                          <a:spcPts val="0"/>
                        </a:spcBef>
                        <a:spcAft>
                          <a:spcPts val="1000"/>
                        </a:spcAft>
                      </a:pPr>
                      <a:endParaRPr lang="en-US" sz="1600" dirty="0">
                        <a:latin typeface="Calibri"/>
                        <a:ea typeface="Calibri"/>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a:lnSpc>
                          <a:spcPct val="100000"/>
                        </a:lnSpc>
                        <a:spcBef>
                          <a:spcPts val="0"/>
                        </a:spcBef>
                        <a:spcAft>
                          <a:spcPts val="0"/>
                        </a:spcAft>
                      </a:pPr>
                      <a:r>
                        <a:rPr lang="en-US" sz="1600" b="1" dirty="0" err="1" smtClean="0">
                          <a:solidFill>
                            <a:schemeClr val="bg1"/>
                          </a:solidFill>
                          <a:latin typeface="Arial"/>
                          <a:ea typeface="Arial"/>
                          <a:cs typeface="Times New Roman"/>
                        </a:rPr>
                        <a:t>BeagleBoard</a:t>
                      </a:r>
                      <a:endParaRPr lang="en-US" sz="2400" dirty="0">
                        <a:solidFill>
                          <a:schemeClr val="bg1"/>
                        </a:solidFill>
                        <a:latin typeface="Calibri"/>
                        <a:ea typeface="Calibri"/>
                        <a:cs typeface="Times New Roman"/>
                      </a:endParaRPr>
                    </a:p>
                  </a:txBody>
                  <a:tcPr marL="0" marR="0"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0" marR="0" indent="0" algn="ctr">
                        <a:lnSpc>
                          <a:spcPct val="100000"/>
                        </a:lnSpc>
                        <a:spcBef>
                          <a:spcPts val="0"/>
                        </a:spcBef>
                        <a:spcAft>
                          <a:spcPts val="0"/>
                        </a:spcAft>
                      </a:pPr>
                      <a:r>
                        <a:rPr lang="en-US" sz="1600" b="1" dirty="0" err="1" smtClean="0">
                          <a:solidFill>
                            <a:schemeClr val="bg1"/>
                          </a:solidFill>
                          <a:latin typeface="Arial"/>
                          <a:ea typeface="Arial"/>
                          <a:cs typeface="Times New Roman"/>
                        </a:rPr>
                        <a:t>BeagleBoard-xM</a:t>
                      </a:r>
                      <a:endParaRPr lang="en-US" sz="2400" dirty="0">
                        <a:solidFill>
                          <a:schemeClr val="bg1"/>
                        </a:solidFill>
                        <a:latin typeface="Calibri"/>
                        <a:ea typeface="Calibri"/>
                        <a:cs typeface="Times New Roman"/>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0" marR="0" indent="0" algn="ctr">
                        <a:lnSpc>
                          <a:spcPct val="110000"/>
                        </a:lnSpc>
                        <a:spcBef>
                          <a:spcPts val="105"/>
                        </a:spcBef>
                        <a:spcAft>
                          <a:spcPts val="0"/>
                        </a:spcAft>
                      </a:pPr>
                      <a:r>
                        <a:rPr lang="en-US" sz="1600" b="1" dirty="0" smtClean="0">
                          <a:solidFill>
                            <a:schemeClr val="bg1"/>
                          </a:solidFill>
                          <a:latin typeface="Arial"/>
                          <a:ea typeface="Arial"/>
                          <a:cs typeface="Times New Roman"/>
                        </a:rPr>
                        <a:t>BeagleBone</a:t>
                      </a:r>
                      <a:endParaRPr lang="en-US" sz="2400" dirty="0">
                        <a:solidFill>
                          <a:schemeClr val="bg1"/>
                        </a:solidFill>
                        <a:latin typeface="Calibri"/>
                        <a:ea typeface="Calibri"/>
                        <a:cs typeface="Times New Roman"/>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0" marR="0" indent="0" algn="ctr">
                        <a:lnSpc>
                          <a:spcPct val="100000"/>
                        </a:lnSpc>
                        <a:spcBef>
                          <a:spcPts val="0"/>
                        </a:spcBef>
                        <a:spcAft>
                          <a:spcPts val="0"/>
                        </a:spcAft>
                      </a:pPr>
                      <a:r>
                        <a:rPr lang="en-US" sz="1600" b="1" dirty="0" err="1" smtClean="0">
                          <a:solidFill>
                            <a:schemeClr val="bg1"/>
                          </a:solidFill>
                          <a:latin typeface="Arial"/>
                          <a:ea typeface="Arial"/>
                          <a:cs typeface="Times New Roman"/>
                        </a:rPr>
                        <a:t>BeagleBone</a:t>
                      </a:r>
                      <a:r>
                        <a:rPr lang="en-US" sz="1600" b="1" spc="35" dirty="0" smtClean="0">
                          <a:solidFill>
                            <a:schemeClr val="bg1"/>
                          </a:solidFill>
                          <a:latin typeface="Arial"/>
                          <a:ea typeface="Arial"/>
                          <a:cs typeface="Times New Roman"/>
                        </a:rPr>
                        <a:t> </a:t>
                      </a:r>
                      <a:r>
                        <a:rPr lang="en-US" sz="1600" b="1" dirty="0">
                          <a:solidFill>
                            <a:schemeClr val="bg1"/>
                          </a:solidFill>
                          <a:latin typeface="Arial"/>
                          <a:ea typeface="Arial"/>
                          <a:cs typeface="Times New Roman"/>
                        </a:rPr>
                        <a:t>Black</a:t>
                      </a:r>
                      <a:endParaRPr lang="en-US" sz="2400" dirty="0">
                        <a:solidFill>
                          <a:schemeClr val="bg1"/>
                        </a:solidFill>
                        <a:latin typeface="Calibri"/>
                        <a:ea typeface="Calibri"/>
                        <a:cs typeface="Times New Roman"/>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r>
              <a:tr h="1543816">
                <a:tc>
                  <a:txBody>
                    <a:bodyPr/>
                    <a:lstStyle/>
                    <a:p>
                      <a:pPr marL="0" marR="0" algn="l">
                        <a:lnSpc>
                          <a:spcPct val="115000"/>
                        </a:lnSpc>
                        <a:spcBef>
                          <a:spcPts val="0"/>
                        </a:spcBef>
                        <a:spcAft>
                          <a:spcPts val="1000"/>
                        </a:spcAft>
                      </a:pPr>
                      <a:r>
                        <a:rPr lang="en-US" sz="1100" b="1" dirty="0" smtClean="0">
                          <a:latin typeface="+mn-lt"/>
                          <a:ea typeface="Calibri"/>
                          <a:cs typeface="Times New Roman"/>
                        </a:rPr>
                        <a:t> </a:t>
                      </a:r>
                      <a:r>
                        <a:rPr lang="en-US" sz="1100" b="1" baseline="0" dirty="0" smtClean="0">
                          <a:latin typeface="+mn-lt"/>
                          <a:ea typeface="Calibri"/>
                          <a:cs typeface="Times New Roman"/>
                        </a:rPr>
                        <a:t> Board</a:t>
                      </a:r>
                      <a:endParaRPr lang="en-US" sz="1100" b="1" dirty="0" smtClean="0">
                        <a:latin typeface="+mn-lt"/>
                        <a:ea typeface="Calibri"/>
                        <a:cs typeface="Times New Roman"/>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lnSpc>
                          <a:spcPts val="650"/>
                        </a:lnSpc>
                        <a:spcBef>
                          <a:spcPts val="20"/>
                        </a:spcBef>
                        <a:spcAft>
                          <a:spcPts val="0"/>
                        </a:spcAft>
                      </a:pPr>
                      <a:endParaRPr lang="en-US" sz="1000" dirty="0">
                        <a:latin typeface="Calibri"/>
                        <a:ea typeface="Calibri"/>
                        <a:cs typeface="Times New Roman"/>
                      </a:endParaRPr>
                    </a:p>
                  </a:txBody>
                  <a:tcPr marL="0" marR="0" marT="0" marB="0">
                    <a:lnL w="12700" cap="flat" cmpd="sng" algn="ctr">
                      <a:no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l">
                        <a:lnSpc>
                          <a:spcPts val="1000"/>
                        </a:lnSpc>
                        <a:spcBef>
                          <a:spcPts val="60"/>
                        </a:spcBef>
                        <a:spcAft>
                          <a:spcPts val="0"/>
                        </a:spcAft>
                      </a:pPr>
                      <a:endParaRPr lang="en-US" sz="1200" dirty="0">
                        <a:latin typeface="Calibri"/>
                        <a:ea typeface="Calibri"/>
                        <a:cs typeface="Times New Roman"/>
                      </a:endParaRPr>
                    </a:p>
                  </a:txBody>
                  <a:tcPr marL="0" marR="0" marT="0" marB="0">
                    <a:lnL>
                      <a:noFill/>
                    </a:lnL>
                    <a:lnR>
                      <a:noFill/>
                    </a:lnR>
                    <a:lnT w="12700" cap="flat" cmpd="sng" algn="ctr">
                      <a:solidFill>
                        <a:schemeClr val="bg1"/>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95000"/>
                      </a:schemeClr>
                    </a:solidFill>
                  </a:tcPr>
                </a:tc>
                <a:tc>
                  <a:txBody>
                    <a:bodyPr/>
                    <a:lstStyle/>
                    <a:p>
                      <a:pPr marL="0" marR="0" algn="l">
                        <a:lnSpc>
                          <a:spcPts val="650"/>
                        </a:lnSpc>
                        <a:spcBef>
                          <a:spcPts val="20"/>
                        </a:spcBef>
                        <a:spcAft>
                          <a:spcPts val="0"/>
                        </a:spcAft>
                      </a:pPr>
                      <a:endParaRPr lang="en-US" sz="1000" dirty="0">
                        <a:latin typeface="Calibri"/>
                        <a:ea typeface="Calibri"/>
                        <a:cs typeface="Times New Roman"/>
                      </a:endParaRPr>
                    </a:p>
                  </a:txBody>
                  <a:tcPr marL="0" marR="0" marT="0" marB="0">
                    <a:lnL>
                      <a:noFill/>
                    </a:lnL>
                    <a:lnR>
                      <a:noFill/>
                    </a:lnR>
                    <a:lnT w="12700" cap="flat" cmpd="sng" algn="ctr">
                      <a:solidFill>
                        <a:schemeClr val="bg1"/>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l">
                        <a:lnSpc>
                          <a:spcPts val="500"/>
                        </a:lnSpc>
                        <a:spcBef>
                          <a:spcPts val="40"/>
                        </a:spcBef>
                        <a:spcAft>
                          <a:spcPts val="0"/>
                        </a:spcAft>
                      </a:pPr>
                      <a:endParaRPr lang="en-US" sz="800" dirty="0">
                        <a:latin typeface="Calibri"/>
                        <a:ea typeface="Calibri"/>
                        <a:cs typeface="Times New Roman"/>
                      </a:endParaRPr>
                    </a:p>
                  </a:txBody>
                  <a:tcPr marL="0" marR="0" marT="0" marB="0">
                    <a:lnL>
                      <a:noFill/>
                    </a:lnL>
                    <a:lnR w="12700" cap="flat" cmpd="sng" algn="ctr">
                      <a:solidFill>
                        <a:srgbClr val="939598"/>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rgbClr val="D0E7E6"/>
                    </a:solidFill>
                  </a:tcPr>
                </a:tc>
              </a:tr>
              <a:tr h="949540">
                <a:tc>
                  <a:txBody>
                    <a:bodyPr/>
                    <a:lstStyle/>
                    <a:p>
                      <a:pPr marL="52070" marR="41275" algn="l">
                        <a:lnSpc>
                          <a:spcPct val="100000"/>
                        </a:lnSpc>
                        <a:spcBef>
                          <a:spcPts val="0"/>
                        </a:spcBef>
                        <a:spcAft>
                          <a:spcPts val="0"/>
                        </a:spcAft>
                      </a:pPr>
                      <a:r>
                        <a:rPr lang="en-US" sz="1100" b="1" dirty="0" smtClean="0">
                          <a:solidFill>
                            <a:srgbClr val="231F20"/>
                          </a:solidFill>
                          <a:latin typeface="Arial"/>
                          <a:ea typeface="Arial"/>
                          <a:cs typeface="Times New Roman"/>
                        </a:rPr>
                        <a:t>Quick </a:t>
                      </a:r>
                      <a:r>
                        <a:rPr lang="en-US" sz="1100" b="1" kern="1200" dirty="0">
                          <a:solidFill>
                            <a:srgbClr val="231F20"/>
                          </a:solidFill>
                          <a:latin typeface="Arial"/>
                          <a:ea typeface="Arial"/>
                          <a:cs typeface="Times New Roman"/>
                        </a:rPr>
                        <a:t>summary</a:t>
                      </a:r>
                    </a:p>
                  </a:txBody>
                  <a:tcPr marL="0" marR="0" marT="0" marB="0" anchor="ctr">
                    <a:lnL w="12700" cap="flat" cmpd="sng" algn="ctr">
                      <a:solidFill>
                        <a:srgbClr val="939598"/>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85000"/>
                      </a:schemeClr>
                    </a:solidFill>
                  </a:tcPr>
                </a:tc>
                <a:tc>
                  <a:txBody>
                    <a:bodyPr/>
                    <a:lstStyle/>
                    <a:p>
                      <a:pPr marL="0" marR="0" algn="ctr">
                        <a:lnSpc>
                          <a:spcPts val="750"/>
                        </a:lnSpc>
                        <a:spcBef>
                          <a:spcPts val="50"/>
                        </a:spcBef>
                        <a:spcAft>
                          <a:spcPts val="0"/>
                        </a:spcAft>
                      </a:pPr>
                      <a:endParaRPr lang="en-US" sz="1100" dirty="0">
                        <a:latin typeface="+mj-lt"/>
                        <a:ea typeface="Calibri"/>
                        <a:cs typeface="Times New Roman"/>
                      </a:endParaRPr>
                    </a:p>
                    <a:p>
                      <a:pPr marL="58420" marR="93980" algn="ctr">
                        <a:lnSpc>
                          <a:spcPct val="113000"/>
                        </a:lnSpc>
                        <a:spcBef>
                          <a:spcPts val="0"/>
                        </a:spcBef>
                        <a:spcAft>
                          <a:spcPts val="0"/>
                        </a:spcAft>
                      </a:pPr>
                      <a:r>
                        <a:rPr lang="en-US" sz="1100" dirty="0">
                          <a:solidFill>
                            <a:srgbClr val="ED1C24"/>
                          </a:solidFill>
                          <a:latin typeface="+mj-lt"/>
                          <a:ea typeface="Arial"/>
                          <a:cs typeface="Times New Roman"/>
                        </a:rPr>
                        <a:t>The</a:t>
                      </a:r>
                      <a:r>
                        <a:rPr lang="en-US" sz="1100" spc="-35" dirty="0">
                          <a:solidFill>
                            <a:srgbClr val="ED1C24"/>
                          </a:solidFill>
                          <a:latin typeface="+mj-lt"/>
                          <a:ea typeface="Arial"/>
                          <a:cs typeface="Times New Roman"/>
                        </a:rPr>
                        <a:t> </a:t>
                      </a:r>
                      <a:r>
                        <a:rPr lang="en-US" sz="1100" dirty="0">
                          <a:solidFill>
                            <a:srgbClr val="ED1C24"/>
                          </a:solidFill>
                          <a:latin typeface="+mj-lt"/>
                          <a:ea typeface="Arial"/>
                          <a:cs typeface="Times New Roman"/>
                        </a:rPr>
                        <a:t>original</a:t>
                      </a:r>
                      <a:r>
                        <a:rPr lang="en-US" sz="1100" spc="25" dirty="0">
                          <a:solidFill>
                            <a:srgbClr val="ED1C24"/>
                          </a:solidFill>
                          <a:latin typeface="+mj-lt"/>
                          <a:ea typeface="Arial"/>
                          <a:cs typeface="Times New Roman"/>
                        </a:rPr>
                        <a:t> </a:t>
                      </a:r>
                      <a:r>
                        <a:rPr lang="en-US" sz="1100" dirty="0">
                          <a:solidFill>
                            <a:srgbClr val="231F20"/>
                          </a:solidFill>
                          <a:latin typeface="+mj-lt"/>
                          <a:ea typeface="Arial"/>
                          <a:cs typeface="Times New Roman"/>
                        </a:rPr>
                        <a:t>open</a:t>
                      </a:r>
                      <a:r>
                        <a:rPr lang="en-US" sz="1100" spc="-25" dirty="0">
                          <a:solidFill>
                            <a:srgbClr val="231F20"/>
                          </a:solidFill>
                          <a:latin typeface="+mj-lt"/>
                          <a:ea typeface="Arial"/>
                          <a:cs typeface="Times New Roman"/>
                        </a:rPr>
                        <a:t> </a:t>
                      </a:r>
                      <a:r>
                        <a:rPr lang="en-US" sz="1100" dirty="0">
                          <a:solidFill>
                            <a:srgbClr val="231F20"/>
                          </a:solidFill>
                          <a:latin typeface="+mj-lt"/>
                          <a:ea typeface="Arial"/>
                          <a:cs typeface="Times New Roman"/>
                        </a:rPr>
                        <a:t>hardware, ARM-based</a:t>
                      </a:r>
                      <a:r>
                        <a:rPr lang="en-US" sz="1100" spc="-10" dirty="0">
                          <a:solidFill>
                            <a:srgbClr val="231F20"/>
                          </a:solidFill>
                          <a:latin typeface="+mj-lt"/>
                          <a:ea typeface="Arial"/>
                          <a:cs typeface="Times New Roman"/>
                        </a:rPr>
                        <a:t> </a:t>
                      </a:r>
                      <a:r>
                        <a:rPr lang="en-US" sz="1100" dirty="0">
                          <a:solidFill>
                            <a:srgbClr val="231F20"/>
                          </a:solidFill>
                          <a:latin typeface="+mj-lt"/>
                          <a:ea typeface="Arial"/>
                          <a:cs typeface="Times New Roman"/>
                        </a:rPr>
                        <a:t>development</a:t>
                      </a:r>
                      <a:r>
                        <a:rPr lang="en-US" sz="1100" spc="65" dirty="0">
                          <a:solidFill>
                            <a:srgbClr val="231F20"/>
                          </a:solidFill>
                          <a:latin typeface="+mj-lt"/>
                          <a:ea typeface="Arial"/>
                          <a:cs typeface="Times New Roman"/>
                        </a:rPr>
                        <a:t> </a:t>
                      </a:r>
                      <a:r>
                        <a:rPr lang="en-US" sz="1100" dirty="0">
                          <a:solidFill>
                            <a:srgbClr val="231F20"/>
                          </a:solidFill>
                          <a:latin typeface="+mj-lt"/>
                          <a:ea typeface="Arial"/>
                          <a:cs typeface="Times New Roman"/>
                        </a:rPr>
                        <a:t>board</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ctr">
                        <a:lnSpc>
                          <a:spcPts val="750"/>
                        </a:lnSpc>
                        <a:spcBef>
                          <a:spcPts val="50"/>
                        </a:spcBef>
                        <a:spcAft>
                          <a:spcPts val="0"/>
                        </a:spcAft>
                      </a:pPr>
                      <a:endParaRPr lang="en-US" sz="1100" dirty="0">
                        <a:latin typeface="+mj-lt"/>
                        <a:ea typeface="Calibri"/>
                        <a:cs typeface="Times New Roman"/>
                      </a:endParaRPr>
                    </a:p>
                    <a:p>
                      <a:pPr marL="64135" marR="0" algn="ctr">
                        <a:lnSpc>
                          <a:spcPct val="115000"/>
                        </a:lnSpc>
                        <a:spcBef>
                          <a:spcPts val="0"/>
                        </a:spcBef>
                        <a:spcAft>
                          <a:spcPts val="0"/>
                        </a:spcAft>
                      </a:pPr>
                      <a:r>
                        <a:rPr lang="en-US" sz="1100" dirty="0">
                          <a:solidFill>
                            <a:srgbClr val="ED1C24"/>
                          </a:solidFill>
                          <a:latin typeface="+mj-lt"/>
                          <a:ea typeface="Arial"/>
                          <a:cs typeface="Times New Roman"/>
                        </a:rPr>
                        <a:t>All</a:t>
                      </a:r>
                      <a:r>
                        <a:rPr lang="en-US" sz="1100" spc="10" dirty="0">
                          <a:solidFill>
                            <a:srgbClr val="ED1C24"/>
                          </a:solidFill>
                          <a:latin typeface="+mj-lt"/>
                          <a:ea typeface="Arial"/>
                          <a:cs typeface="Times New Roman"/>
                        </a:rPr>
                        <a:t> </a:t>
                      </a:r>
                      <a:r>
                        <a:rPr lang="en-US" sz="1100" dirty="0">
                          <a:solidFill>
                            <a:srgbClr val="ED1C24"/>
                          </a:solidFill>
                          <a:latin typeface="+mj-lt"/>
                          <a:ea typeface="Arial"/>
                          <a:cs typeface="Times New Roman"/>
                        </a:rPr>
                        <a:t>fe</a:t>
                      </a:r>
                      <a:r>
                        <a:rPr lang="en-US" sz="1100" spc="5" dirty="0">
                          <a:solidFill>
                            <a:srgbClr val="ED1C24"/>
                          </a:solidFill>
                          <a:latin typeface="+mj-lt"/>
                          <a:ea typeface="Arial"/>
                          <a:cs typeface="Times New Roman"/>
                        </a:rPr>
                        <a:t>a</a:t>
                      </a:r>
                      <a:r>
                        <a:rPr lang="en-US" sz="1100" dirty="0">
                          <a:solidFill>
                            <a:srgbClr val="ED1C24"/>
                          </a:solidFill>
                          <a:latin typeface="+mj-lt"/>
                          <a:ea typeface="Arial"/>
                          <a:cs typeface="Times New Roman"/>
                        </a:rPr>
                        <a:t>tures</a:t>
                      </a:r>
                      <a:r>
                        <a:rPr lang="en-US" sz="1100" spc="5" dirty="0">
                          <a:solidFill>
                            <a:srgbClr val="ED1C24"/>
                          </a:solidFill>
                          <a:latin typeface="+mj-lt"/>
                          <a:ea typeface="Arial"/>
                          <a:cs typeface="Times New Roman"/>
                        </a:rPr>
                        <a:t> </a:t>
                      </a:r>
                      <a:r>
                        <a:rPr lang="en-US" sz="1100" dirty="0">
                          <a:solidFill>
                            <a:srgbClr val="231F20"/>
                          </a:solidFill>
                          <a:latin typeface="+mj-lt"/>
                          <a:ea typeface="Arial"/>
                          <a:cs typeface="Times New Roman"/>
                        </a:rPr>
                        <a:t>of</a:t>
                      </a:r>
                      <a:r>
                        <a:rPr lang="en-US" sz="1100" spc="25" dirty="0">
                          <a:solidFill>
                            <a:srgbClr val="231F20"/>
                          </a:solidFill>
                          <a:latin typeface="+mj-lt"/>
                          <a:ea typeface="Arial"/>
                          <a:cs typeface="Times New Roman"/>
                        </a:rPr>
                        <a:t> </a:t>
                      </a:r>
                      <a:r>
                        <a:rPr lang="en-US" sz="1100" dirty="0">
                          <a:solidFill>
                            <a:srgbClr val="231F20"/>
                          </a:solidFill>
                          <a:latin typeface="+mj-lt"/>
                          <a:ea typeface="Arial"/>
                          <a:cs typeface="Times New Roman"/>
                        </a:rPr>
                        <a:t>the</a:t>
                      </a:r>
                      <a:r>
                        <a:rPr lang="en-US" sz="1100" spc="25" dirty="0">
                          <a:solidFill>
                            <a:srgbClr val="231F20"/>
                          </a:solidFill>
                          <a:latin typeface="+mj-lt"/>
                          <a:ea typeface="Arial"/>
                          <a:cs typeface="Times New Roman"/>
                        </a:rPr>
                        <a:t> </a:t>
                      </a:r>
                      <a:r>
                        <a:rPr lang="en-US" sz="1100" dirty="0">
                          <a:solidFill>
                            <a:srgbClr val="231F20"/>
                          </a:solidFill>
                          <a:latin typeface="+mj-lt"/>
                          <a:ea typeface="Arial"/>
                          <a:cs typeface="Times New Roman"/>
                        </a:rPr>
                        <a:t>original</a:t>
                      </a:r>
                      <a:endParaRPr lang="en-US" sz="2000" dirty="0">
                        <a:latin typeface="+mj-lt"/>
                        <a:ea typeface="Calibri"/>
                        <a:cs typeface="Times New Roman"/>
                      </a:endParaRPr>
                    </a:p>
                    <a:p>
                      <a:pPr marL="64135" marR="0" algn="ctr">
                        <a:lnSpc>
                          <a:spcPct val="115000"/>
                        </a:lnSpc>
                        <a:spcBef>
                          <a:spcPts val="110"/>
                        </a:spcBef>
                        <a:spcAft>
                          <a:spcPts val="0"/>
                        </a:spcAft>
                      </a:pPr>
                      <a:r>
                        <a:rPr lang="en-US" sz="1100" dirty="0" err="1">
                          <a:solidFill>
                            <a:srgbClr val="231F20"/>
                          </a:solidFill>
                          <a:latin typeface="+mj-lt"/>
                          <a:ea typeface="Arial"/>
                          <a:cs typeface="Times New Roman"/>
                        </a:rPr>
                        <a:t>Be</a:t>
                      </a:r>
                      <a:r>
                        <a:rPr lang="en-US" sz="1100" spc="5" dirty="0" err="1">
                          <a:solidFill>
                            <a:srgbClr val="231F20"/>
                          </a:solidFill>
                          <a:latin typeface="+mj-lt"/>
                          <a:ea typeface="Arial"/>
                          <a:cs typeface="Times New Roman"/>
                        </a:rPr>
                        <a:t>a</a:t>
                      </a:r>
                      <a:r>
                        <a:rPr lang="en-US" sz="1100" dirty="0" err="1">
                          <a:solidFill>
                            <a:srgbClr val="231F20"/>
                          </a:solidFill>
                          <a:latin typeface="+mj-lt"/>
                          <a:ea typeface="Arial"/>
                          <a:cs typeface="Times New Roman"/>
                        </a:rPr>
                        <a:t>gleBoard</a:t>
                      </a:r>
                      <a:r>
                        <a:rPr lang="en-US" sz="1100" spc="-10" dirty="0">
                          <a:solidFill>
                            <a:srgbClr val="231F20"/>
                          </a:solidFill>
                          <a:latin typeface="+mj-lt"/>
                          <a:ea typeface="Arial"/>
                          <a:cs typeface="Times New Roman"/>
                        </a:rPr>
                        <a:t> </a:t>
                      </a:r>
                      <a:r>
                        <a:rPr lang="en-US" sz="1100" dirty="0">
                          <a:solidFill>
                            <a:srgbClr val="231F20"/>
                          </a:solidFill>
                          <a:latin typeface="+mj-lt"/>
                          <a:ea typeface="Arial"/>
                          <a:cs typeface="Times New Roman"/>
                        </a:rPr>
                        <a:t>with</a:t>
                      </a:r>
                      <a:r>
                        <a:rPr lang="en-US" sz="1100" spc="100" dirty="0">
                          <a:solidFill>
                            <a:srgbClr val="231F20"/>
                          </a:solidFill>
                          <a:latin typeface="+mj-lt"/>
                          <a:ea typeface="Arial"/>
                          <a:cs typeface="Times New Roman"/>
                        </a:rPr>
                        <a:t> </a:t>
                      </a:r>
                      <a:r>
                        <a:rPr lang="en-US" sz="1100" dirty="0">
                          <a:solidFill>
                            <a:srgbClr val="231F20"/>
                          </a:solidFill>
                          <a:latin typeface="+mj-lt"/>
                          <a:ea typeface="Arial"/>
                          <a:cs typeface="Times New Roman"/>
                        </a:rPr>
                        <a:t>extra</a:t>
                      </a:r>
                      <a:r>
                        <a:rPr lang="en-US" sz="1100" spc="40" dirty="0">
                          <a:solidFill>
                            <a:srgbClr val="231F20"/>
                          </a:solidFill>
                          <a:latin typeface="+mj-lt"/>
                          <a:ea typeface="Arial"/>
                          <a:cs typeface="Times New Roman"/>
                        </a:rPr>
                        <a:t> </a:t>
                      </a:r>
                      <a:r>
                        <a:rPr lang="en-US" sz="1100" dirty="0">
                          <a:solidFill>
                            <a:srgbClr val="231F20"/>
                          </a:solidFill>
                          <a:latin typeface="+mj-lt"/>
                          <a:ea typeface="Arial"/>
                          <a:cs typeface="Times New Roman"/>
                        </a:rPr>
                        <a:t>memo</a:t>
                      </a:r>
                      <a:r>
                        <a:rPr lang="en-US" sz="1100" spc="15" dirty="0">
                          <a:solidFill>
                            <a:srgbClr val="231F20"/>
                          </a:solidFill>
                          <a:latin typeface="+mj-lt"/>
                          <a:ea typeface="Arial"/>
                          <a:cs typeface="Times New Roman"/>
                        </a:rPr>
                        <a:t>r</a:t>
                      </a:r>
                      <a:r>
                        <a:rPr lang="en-US" sz="1100" dirty="0">
                          <a:solidFill>
                            <a:srgbClr val="231F20"/>
                          </a:solidFill>
                          <a:latin typeface="+mj-lt"/>
                          <a:ea typeface="Arial"/>
                          <a:cs typeface="Times New Roman"/>
                        </a:rPr>
                        <a:t>y</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95000"/>
                      </a:schemeClr>
                    </a:solidFill>
                  </a:tcPr>
                </a:tc>
                <a:tc>
                  <a:txBody>
                    <a:bodyPr/>
                    <a:lstStyle/>
                    <a:p>
                      <a:pPr marL="64135" marR="297815" algn="ctr">
                        <a:lnSpc>
                          <a:spcPct val="113000"/>
                        </a:lnSpc>
                        <a:spcBef>
                          <a:spcPts val="340"/>
                        </a:spcBef>
                        <a:spcAft>
                          <a:spcPts val="0"/>
                        </a:spcAft>
                      </a:pPr>
                      <a:endParaRPr lang="en-US" sz="400" dirty="0" smtClean="0">
                        <a:solidFill>
                          <a:srgbClr val="231F20"/>
                        </a:solidFill>
                        <a:latin typeface="+mj-lt"/>
                        <a:ea typeface="Arial"/>
                        <a:cs typeface="Times New Roman"/>
                      </a:endParaRPr>
                    </a:p>
                    <a:p>
                      <a:pPr marL="64135" marR="297815" algn="ctr">
                        <a:lnSpc>
                          <a:spcPct val="113000"/>
                        </a:lnSpc>
                        <a:spcBef>
                          <a:spcPts val="340"/>
                        </a:spcBef>
                        <a:spcAft>
                          <a:spcPts val="0"/>
                        </a:spcAft>
                      </a:pPr>
                      <a:r>
                        <a:rPr lang="en-US" sz="1100" dirty="0" smtClean="0">
                          <a:solidFill>
                            <a:srgbClr val="231F20"/>
                          </a:solidFill>
                          <a:latin typeface="+mj-lt"/>
                          <a:ea typeface="Arial"/>
                          <a:cs typeface="Times New Roman"/>
                        </a:rPr>
                        <a:t>L</a:t>
                      </a:r>
                      <a:r>
                        <a:rPr lang="en-US" sz="1100" spc="5" dirty="0" smtClean="0">
                          <a:solidFill>
                            <a:srgbClr val="231F20"/>
                          </a:solidFill>
                          <a:latin typeface="+mj-lt"/>
                          <a:ea typeface="Arial"/>
                          <a:cs typeface="Times New Roman"/>
                        </a:rPr>
                        <a:t>o</a:t>
                      </a:r>
                      <a:r>
                        <a:rPr lang="en-US" sz="1100" dirty="0" smtClean="0">
                          <a:solidFill>
                            <a:srgbClr val="231F20"/>
                          </a:solidFill>
                          <a:latin typeface="+mj-lt"/>
                          <a:ea typeface="Arial"/>
                          <a:cs typeface="Times New Roman"/>
                        </a:rPr>
                        <a:t>w-cost</a:t>
                      </a:r>
                      <a:r>
                        <a:rPr lang="en-US" sz="1100" dirty="0">
                          <a:solidFill>
                            <a:srgbClr val="231F20"/>
                          </a:solidFill>
                          <a:latin typeface="+mj-lt"/>
                          <a:ea typeface="Arial"/>
                          <a:cs typeface="Times New Roman"/>
                        </a:rPr>
                        <a:t>,</a:t>
                      </a:r>
                      <a:r>
                        <a:rPr lang="en-US" sz="1100" spc="35" dirty="0">
                          <a:solidFill>
                            <a:srgbClr val="231F20"/>
                          </a:solidFill>
                          <a:latin typeface="+mj-lt"/>
                          <a:ea typeface="Arial"/>
                          <a:cs typeface="Times New Roman"/>
                        </a:rPr>
                        <a:t> </a:t>
                      </a:r>
                      <a:r>
                        <a:rPr lang="en-US" sz="1100" dirty="0">
                          <a:solidFill>
                            <a:srgbClr val="ED1C24"/>
                          </a:solidFill>
                          <a:latin typeface="+mj-lt"/>
                          <a:ea typeface="Arial"/>
                          <a:cs typeface="Times New Roman"/>
                        </a:rPr>
                        <a:t>open-source community</a:t>
                      </a:r>
                      <a:r>
                        <a:rPr lang="en-US" sz="1100" spc="20" dirty="0">
                          <a:solidFill>
                            <a:srgbClr val="ED1C24"/>
                          </a:solidFill>
                          <a:latin typeface="+mj-lt"/>
                          <a:ea typeface="Arial"/>
                          <a:cs typeface="Times New Roman"/>
                        </a:rPr>
                        <a:t> </a:t>
                      </a:r>
                      <a:r>
                        <a:rPr lang="en-US" sz="1100" dirty="0">
                          <a:solidFill>
                            <a:srgbClr val="ED1C24"/>
                          </a:solidFill>
                          <a:latin typeface="+mj-lt"/>
                          <a:ea typeface="Arial"/>
                          <a:cs typeface="Times New Roman"/>
                        </a:rPr>
                        <a:t>pl</a:t>
                      </a:r>
                      <a:r>
                        <a:rPr lang="en-US" sz="1100" spc="5" dirty="0">
                          <a:solidFill>
                            <a:srgbClr val="ED1C24"/>
                          </a:solidFill>
                          <a:latin typeface="+mj-lt"/>
                          <a:ea typeface="Arial"/>
                          <a:cs typeface="Times New Roman"/>
                        </a:rPr>
                        <a:t>a</a:t>
                      </a:r>
                      <a:r>
                        <a:rPr lang="en-US" sz="1100" dirty="0">
                          <a:solidFill>
                            <a:srgbClr val="ED1C24"/>
                          </a:solidFill>
                          <a:latin typeface="+mj-lt"/>
                          <a:ea typeface="Arial"/>
                          <a:cs typeface="Times New Roman"/>
                        </a:rPr>
                        <a:t>tform</a:t>
                      </a:r>
                      <a:r>
                        <a:rPr lang="en-US" sz="1100" spc="35" dirty="0">
                          <a:solidFill>
                            <a:srgbClr val="ED1C24"/>
                          </a:solidFill>
                          <a:latin typeface="+mj-lt"/>
                          <a:ea typeface="Arial"/>
                          <a:cs typeface="Times New Roman"/>
                        </a:rPr>
                        <a:t> </a:t>
                      </a:r>
                      <a:r>
                        <a:rPr lang="en-US" sz="1100" dirty="0">
                          <a:solidFill>
                            <a:srgbClr val="231F20"/>
                          </a:solidFill>
                          <a:latin typeface="+mj-lt"/>
                          <a:ea typeface="Arial"/>
                          <a:cs typeface="Times New Roman"/>
                        </a:rPr>
                        <a:t>with plug-in</a:t>
                      </a:r>
                      <a:r>
                        <a:rPr lang="en-US" sz="1100" spc="110" dirty="0">
                          <a:solidFill>
                            <a:srgbClr val="231F20"/>
                          </a:solidFill>
                          <a:latin typeface="+mj-lt"/>
                          <a:ea typeface="Arial"/>
                          <a:cs typeface="Times New Roman"/>
                        </a:rPr>
                        <a:t> </a:t>
                      </a:r>
                      <a:r>
                        <a:rPr lang="en-US" sz="1100" dirty="0">
                          <a:solidFill>
                            <a:srgbClr val="231F20"/>
                          </a:solidFill>
                          <a:latin typeface="+mj-lt"/>
                          <a:ea typeface="Arial"/>
                          <a:cs typeface="Times New Roman"/>
                        </a:rPr>
                        <a:t>board</a:t>
                      </a:r>
                      <a:r>
                        <a:rPr lang="en-US" sz="1100" spc="5" dirty="0">
                          <a:solidFill>
                            <a:srgbClr val="231F20"/>
                          </a:solidFill>
                          <a:latin typeface="+mj-lt"/>
                          <a:ea typeface="Arial"/>
                          <a:cs typeface="Times New Roman"/>
                        </a:rPr>
                        <a:t> </a:t>
                      </a:r>
                      <a:r>
                        <a:rPr lang="en-US" sz="1100" dirty="0">
                          <a:solidFill>
                            <a:srgbClr val="231F20"/>
                          </a:solidFill>
                          <a:latin typeface="+mj-lt"/>
                          <a:ea typeface="Arial"/>
                          <a:cs typeface="Times New Roman"/>
                        </a:rPr>
                        <a:t>expansion</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ctr">
                        <a:lnSpc>
                          <a:spcPts val="750"/>
                        </a:lnSpc>
                        <a:spcBef>
                          <a:spcPts val="50"/>
                        </a:spcBef>
                        <a:spcAft>
                          <a:spcPts val="0"/>
                        </a:spcAft>
                      </a:pPr>
                      <a:endParaRPr lang="en-US" sz="1100" dirty="0">
                        <a:latin typeface="+mj-lt"/>
                        <a:ea typeface="Calibri"/>
                        <a:cs typeface="Times New Roman"/>
                      </a:endParaRPr>
                    </a:p>
                    <a:p>
                      <a:pPr marL="58420" marR="172720" algn="ctr">
                        <a:lnSpc>
                          <a:spcPct val="113000"/>
                        </a:lnSpc>
                        <a:spcBef>
                          <a:spcPts val="0"/>
                        </a:spcBef>
                        <a:spcAft>
                          <a:spcPts val="0"/>
                        </a:spcAft>
                      </a:pPr>
                      <a:r>
                        <a:rPr lang="en-US" sz="1100" dirty="0">
                          <a:solidFill>
                            <a:srgbClr val="231F20"/>
                          </a:solidFill>
                          <a:latin typeface="+mj-lt"/>
                          <a:ea typeface="Arial"/>
                          <a:cs typeface="Times New Roman"/>
                        </a:rPr>
                        <a:t>Next-gener</a:t>
                      </a:r>
                      <a:r>
                        <a:rPr lang="en-US" sz="1100" spc="5" dirty="0">
                          <a:solidFill>
                            <a:srgbClr val="231F20"/>
                          </a:solidFill>
                          <a:latin typeface="+mj-lt"/>
                          <a:ea typeface="Arial"/>
                          <a:cs typeface="Times New Roman"/>
                        </a:rPr>
                        <a:t>a</a:t>
                      </a:r>
                      <a:r>
                        <a:rPr lang="en-US" sz="1100" dirty="0">
                          <a:solidFill>
                            <a:srgbClr val="231F20"/>
                          </a:solidFill>
                          <a:latin typeface="+mj-lt"/>
                          <a:ea typeface="Arial"/>
                          <a:cs typeface="Times New Roman"/>
                        </a:rPr>
                        <a:t>tion</a:t>
                      </a:r>
                      <a:r>
                        <a:rPr lang="en-US" sz="1100" spc="50" dirty="0">
                          <a:solidFill>
                            <a:srgbClr val="231F20"/>
                          </a:solidFill>
                          <a:latin typeface="+mj-lt"/>
                          <a:ea typeface="Arial"/>
                          <a:cs typeface="Times New Roman"/>
                        </a:rPr>
                        <a:t> </a:t>
                      </a:r>
                      <a:r>
                        <a:rPr lang="en-US" sz="1100" dirty="0" err="1">
                          <a:solidFill>
                            <a:srgbClr val="231F20"/>
                          </a:solidFill>
                          <a:latin typeface="+mj-lt"/>
                          <a:ea typeface="Arial"/>
                          <a:cs typeface="Times New Roman"/>
                        </a:rPr>
                        <a:t>Be</a:t>
                      </a:r>
                      <a:r>
                        <a:rPr lang="en-US" sz="1100" spc="5" dirty="0" err="1">
                          <a:solidFill>
                            <a:srgbClr val="231F20"/>
                          </a:solidFill>
                          <a:latin typeface="+mj-lt"/>
                          <a:ea typeface="Arial"/>
                          <a:cs typeface="Times New Roman"/>
                        </a:rPr>
                        <a:t>a</a:t>
                      </a:r>
                      <a:r>
                        <a:rPr lang="en-US" sz="1100" dirty="0" err="1">
                          <a:solidFill>
                            <a:srgbClr val="231F20"/>
                          </a:solidFill>
                          <a:latin typeface="+mj-lt"/>
                          <a:ea typeface="Arial"/>
                          <a:cs typeface="Times New Roman"/>
                        </a:rPr>
                        <a:t>gleBone</a:t>
                      </a:r>
                      <a:r>
                        <a:rPr lang="en-US" sz="1100" dirty="0">
                          <a:solidFill>
                            <a:srgbClr val="231F20"/>
                          </a:solidFill>
                          <a:latin typeface="+mj-lt"/>
                          <a:ea typeface="Arial"/>
                          <a:cs typeface="Times New Roman"/>
                        </a:rPr>
                        <a:t> </a:t>
                      </a:r>
                      <a:r>
                        <a:rPr lang="en-US" sz="1100" dirty="0">
                          <a:solidFill>
                            <a:srgbClr val="ED1C24"/>
                          </a:solidFill>
                          <a:latin typeface="+mj-lt"/>
                          <a:ea typeface="Arial"/>
                          <a:cs typeface="Times New Roman"/>
                        </a:rPr>
                        <a:t>fe</a:t>
                      </a:r>
                      <a:r>
                        <a:rPr lang="en-US" sz="1100" spc="5" dirty="0">
                          <a:solidFill>
                            <a:srgbClr val="ED1C24"/>
                          </a:solidFill>
                          <a:latin typeface="+mj-lt"/>
                          <a:ea typeface="Arial"/>
                          <a:cs typeface="Times New Roman"/>
                        </a:rPr>
                        <a:t>a</a:t>
                      </a:r>
                      <a:r>
                        <a:rPr lang="en-US" sz="1100" dirty="0">
                          <a:solidFill>
                            <a:srgbClr val="ED1C24"/>
                          </a:solidFill>
                          <a:latin typeface="+mj-lt"/>
                          <a:ea typeface="Arial"/>
                          <a:cs typeface="Times New Roman"/>
                        </a:rPr>
                        <a:t>turing</a:t>
                      </a:r>
                      <a:r>
                        <a:rPr lang="en-US" sz="1100" spc="100" dirty="0">
                          <a:solidFill>
                            <a:srgbClr val="ED1C24"/>
                          </a:solidFill>
                          <a:latin typeface="+mj-lt"/>
                          <a:ea typeface="Arial"/>
                          <a:cs typeface="Times New Roman"/>
                        </a:rPr>
                        <a:t> </a:t>
                      </a:r>
                      <a:r>
                        <a:rPr lang="en-US" sz="1100" spc="100" dirty="0" smtClean="0">
                          <a:solidFill>
                            <a:srgbClr val="ED1C24"/>
                          </a:solidFill>
                          <a:latin typeface="+mj-lt"/>
                          <a:ea typeface="Arial"/>
                          <a:cs typeface="Times New Roman"/>
                        </a:rPr>
                        <a:t/>
                      </a:r>
                      <a:br>
                        <a:rPr lang="en-US" sz="1100" spc="100" dirty="0" smtClean="0">
                          <a:solidFill>
                            <a:srgbClr val="ED1C24"/>
                          </a:solidFill>
                          <a:latin typeface="+mj-lt"/>
                          <a:ea typeface="Arial"/>
                          <a:cs typeface="Times New Roman"/>
                        </a:rPr>
                      </a:br>
                      <a:r>
                        <a:rPr lang="en-US" sz="1100" dirty="0" smtClean="0">
                          <a:solidFill>
                            <a:srgbClr val="ED1C24"/>
                          </a:solidFill>
                          <a:latin typeface="+mj-lt"/>
                          <a:ea typeface="Arial"/>
                          <a:cs typeface="Times New Roman"/>
                        </a:rPr>
                        <a:t>1-GHz</a:t>
                      </a:r>
                      <a:r>
                        <a:rPr lang="en-US" sz="1100" spc="-35" dirty="0" smtClean="0">
                          <a:solidFill>
                            <a:srgbClr val="ED1C24"/>
                          </a:solidFill>
                          <a:latin typeface="+mj-lt"/>
                          <a:ea typeface="Arial"/>
                          <a:cs typeface="Times New Roman"/>
                        </a:rPr>
                        <a:t> </a:t>
                      </a:r>
                      <a:r>
                        <a:rPr lang="en-US" sz="1100" dirty="0">
                          <a:solidFill>
                            <a:srgbClr val="ED1C24"/>
                          </a:solidFill>
                          <a:latin typeface="+mj-lt"/>
                          <a:ea typeface="Arial"/>
                          <a:cs typeface="Times New Roman"/>
                        </a:rPr>
                        <a:t>processor</a:t>
                      </a:r>
                      <a:endParaRPr lang="en-US" sz="2000" dirty="0">
                        <a:latin typeface="+mj-lt"/>
                        <a:ea typeface="Calibri"/>
                        <a:cs typeface="Times New Roman"/>
                      </a:endParaRPr>
                    </a:p>
                  </a:txBody>
                  <a:tcPr marL="0" marR="0" marT="0" marB="0" anchor="ctr">
                    <a:lnL>
                      <a:noFill/>
                    </a:lnL>
                    <a:lnR w="12700" cap="flat" cmpd="sng" algn="ctr">
                      <a:solidFill>
                        <a:srgbClr val="939598"/>
                      </a:solidFill>
                      <a:prstDash val="solid"/>
                      <a:round/>
                      <a:headEnd type="none" w="med" len="med"/>
                      <a:tailEnd type="none" w="med" len="med"/>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rgbClr val="D0E7E6"/>
                    </a:solidFill>
                  </a:tcPr>
                </a:tc>
              </a:tr>
              <a:tr h="392517">
                <a:tc>
                  <a:txBody>
                    <a:bodyPr/>
                    <a:lstStyle/>
                    <a:p>
                      <a:pPr marL="52070" marR="0" algn="l">
                        <a:lnSpc>
                          <a:spcPct val="100000"/>
                        </a:lnSpc>
                        <a:spcBef>
                          <a:spcPts val="240"/>
                        </a:spcBef>
                        <a:spcAft>
                          <a:spcPts val="0"/>
                        </a:spcAft>
                      </a:pPr>
                      <a:r>
                        <a:rPr lang="en-US" sz="1100" b="1" dirty="0">
                          <a:solidFill>
                            <a:srgbClr val="231F20"/>
                          </a:solidFill>
                          <a:latin typeface="Arial"/>
                          <a:ea typeface="Arial"/>
                          <a:cs typeface="Times New Roman"/>
                        </a:rPr>
                        <a:t>Memo</a:t>
                      </a:r>
                      <a:r>
                        <a:rPr lang="en-US" sz="1100" b="1" spc="15" dirty="0">
                          <a:solidFill>
                            <a:srgbClr val="231F20"/>
                          </a:solidFill>
                          <a:latin typeface="Arial"/>
                          <a:ea typeface="Arial"/>
                          <a:cs typeface="Times New Roman"/>
                        </a:rPr>
                        <a:t>r</a:t>
                      </a:r>
                      <a:r>
                        <a:rPr lang="en-US" sz="1100" b="1" dirty="0">
                          <a:solidFill>
                            <a:srgbClr val="231F20"/>
                          </a:solidFill>
                          <a:latin typeface="Arial"/>
                          <a:ea typeface="Arial"/>
                          <a:cs typeface="Times New Roman"/>
                        </a:rPr>
                        <a:t>y</a:t>
                      </a:r>
                      <a:endParaRPr lang="en-US" sz="1600" dirty="0">
                        <a:latin typeface="Calibri"/>
                        <a:ea typeface="Calibri"/>
                        <a:cs typeface="Times New Roman"/>
                      </a:endParaRPr>
                    </a:p>
                  </a:txBody>
                  <a:tcPr marL="0" marR="0" marT="0" marB="0" anchor="ctr">
                    <a:lnL w="12700" cap="flat" cmpd="sng" algn="ctr">
                      <a:solidFill>
                        <a:srgbClr val="939598"/>
                      </a:solidFill>
                      <a:prstDash val="solid"/>
                      <a:round/>
                      <a:headEnd type="none" w="med" len="med"/>
                      <a:tailEnd type="none" w="med" len="med"/>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85000"/>
                      </a:schemeClr>
                    </a:solidFill>
                  </a:tcPr>
                </a:tc>
                <a:tc>
                  <a:txBody>
                    <a:bodyPr/>
                    <a:lstStyle/>
                    <a:p>
                      <a:pPr marL="335915" marR="0" algn="ctr">
                        <a:lnSpc>
                          <a:spcPct val="115000"/>
                        </a:lnSpc>
                        <a:spcBef>
                          <a:spcPts val="295"/>
                        </a:spcBef>
                        <a:spcAft>
                          <a:spcPts val="0"/>
                        </a:spcAft>
                      </a:pPr>
                      <a:r>
                        <a:rPr lang="en-US" sz="1100">
                          <a:solidFill>
                            <a:srgbClr val="231F20"/>
                          </a:solidFill>
                          <a:latin typeface="+mj-lt"/>
                          <a:ea typeface="Arial"/>
                          <a:cs typeface="Times New Roman"/>
                        </a:rPr>
                        <a:t>256KB</a:t>
                      </a:r>
                      <a:r>
                        <a:rPr lang="en-US" sz="1100" spc="25">
                          <a:solidFill>
                            <a:srgbClr val="231F20"/>
                          </a:solidFill>
                          <a:latin typeface="+mj-lt"/>
                          <a:ea typeface="Arial"/>
                          <a:cs typeface="Times New Roman"/>
                        </a:rPr>
                        <a:t> </a:t>
                      </a:r>
                      <a:r>
                        <a:rPr lang="en-US" sz="1100">
                          <a:solidFill>
                            <a:srgbClr val="231F20"/>
                          </a:solidFill>
                          <a:latin typeface="+mj-lt"/>
                          <a:ea typeface="Arial"/>
                          <a:cs typeface="Times New Roman"/>
                        </a:rPr>
                        <a:t>L2</a:t>
                      </a:r>
                      <a:r>
                        <a:rPr lang="en-US" sz="1100" spc="35">
                          <a:solidFill>
                            <a:srgbClr val="231F20"/>
                          </a:solidFill>
                          <a:latin typeface="+mj-lt"/>
                          <a:ea typeface="Arial"/>
                          <a:cs typeface="Times New Roman"/>
                        </a:rPr>
                        <a:t> </a:t>
                      </a:r>
                      <a:r>
                        <a:rPr lang="en-US" sz="1100">
                          <a:solidFill>
                            <a:srgbClr val="231F20"/>
                          </a:solidFill>
                          <a:latin typeface="+mj-lt"/>
                          <a:ea typeface="Arial"/>
                          <a:cs typeface="Times New Roman"/>
                        </a:rPr>
                        <a:t>cache</a:t>
                      </a:r>
                      <a:endParaRPr lang="en-US" sz="200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383540" marR="0" algn="ctr">
                        <a:lnSpc>
                          <a:spcPct val="115000"/>
                        </a:lnSpc>
                        <a:spcBef>
                          <a:spcPts val="295"/>
                        </a:spcBef>
                        <a:spcAft>
                          <a:spcPts val="0"/>
                        </a:spcAft>
                      </a:pPr>
                      <a:r>
                        <a:rPr lang="en-US" sz="1100" dirty="0">
                          <a:solidFill>
                            <a:srgbClr val="231F20"/>
                          </a:solidFill>
                          <a:latin typeface="+mj-lt"/>
                          <a:ea typeface="Arial"/>
                          <a:cs typeface="Times New Roman"/>
                        </a:rPr>
                        <a:t>512MB</a:t>
                      </a:r>
                      <a:r>
                        <a:rPr lang="en-US" sz="1100" spc="120" dirty="0">
                          <a:solidFill>
                            <a:srgbClr val="231F20"/>
                          </a:solidFill>
                          <a:latin typeface="+mj-lt"/>
                          <a:ea typeface="Arial"/>
                          <a:cs typeface="Times New Roman"/>
                        </a:rPr>
                        <a:t> </a:t>
                      </a:r>
                      <a:r>
                        <a:rPr lang="en-US" sz="1100" dirty="0">
                          <a:solidFill>
                            <a:srgbClr val="231F20"/>
                          </a:solidFill>
                          <a:latin typeface="+mj-lt"/>
                          <a:ea typeface="Arial"/>
                          <a:cs typeface="Times New Roman"/>
                        </a:rPr>
                        <a:t>DDR2</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95000"/>
                      </a:schemeClr>
                    </a:solidFill>
                  </a:tcPr>
                </a:tc>
                <a:tc>
                  <a:txBody>
                    <a:bodyPr/>
                    <a:lstStyle/>
                    <a:p>
                      <a:pPr marL="383540" marR="0" algn="ctr">
                        <a:lnSpc>
                          <a:spcPct val="115000"/>
                        </a:lnSpc>
                        <a:spcBef>
                          <a:spcPts val="295"/>
                        </a:spcBef>
                        <a:spcAft>
                          <a:spcPts val="0"/>
                        </a:spcAft>
                      </a:pPr>
                      <a:r>
                        <a:rPr lang="en-US" sz="1100" dirty="0">
                          <a:solidFill>
                            <a:srgbClr val="231F20"/>
                          </a:solidFill>
                          <a:latin typeface="+mj-lt"/>
                          <a:ea typeface="Arial"/>
                          <a:cs typeface="Times New Roman"/>
                        </a:rPr>
                        <a:t>256MB</a:t>
                      </a:r>
                      <a:r>
                        <a:rPr lang="en-US" sz="1100" spc="120" dirty="0">
                          <a:solidFill>
                            <a:srgbClr val="231F20"/>
                          </a:solidFill>
                          <a:latin typeface="+mj-lt"/>
                          <a:ea typeface="Arial"/>
                          <a:cs typeface="Times New Roman"/>
                        </a:rPr>
                        <a:t> </a:t>
                      </a:r>
                      <a:r>
                        <a:rPr lang="en-US" sz="1100" dirty="0">
                          <a:solidFill>
                            <a:srgbClr val="231F20"/>
                          </a:solidFill>
                          <a:latin typeface="+mj-lt"/>
                          <a:ea typeface="Arial"/>
                          <a:cs typeface="Times New Roman"/>
                        </a:rPr>
                        <a:t>DDR2</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393700" marR="0" algn="ctr">
                        <a:lnSpc>
                          <a:spcPct val="115000"/>
                        </a:lnSpc>
                        <a:spcBef>
                          <a:spcPts val="295"/>
                        </a:spcBef>
                        <a:spcAft>
                          <a:spcPts val="0"/>
                        </a:spcAft>
                      </a:pPr>
                      <a:r>
                        <a:rPr lang="en-US" sz="1100" dirty="0">
                          <a:solidFill>
                            <a:srgbClr val="231F20"/>
                          </a:solidFill>
                          <a:latin typeface="+mj-lt"/>
                          <a:ea typeface="Arial"/>
                          <a:cs typeface="Times New Roman"/>
                        </a:rPr>
                        <a:t>512MB</a:t>
                      </a:r>
                      <a:r>
                        <a:rPr lang="en-US" sz="1100" spc="120" dirty="0">
                          <a:solidFill>
                            <a:srgbClr val="231F20"/>
                          </a:solidFill>
                          <a:latin typeface="+mj-lt"/>
                          <a:ea typeface="Arial"/>
                          <a:cs typeface="Times New Roman"/>
                        </a:rPr>
                        <a:t> </a:t>
                      </a:r>
                      <a:r>
                        <a:rPr lang="en-US" sz="1100" dirty="0">
                          <a:solidFill>
                            <a:srgbClr val="231F20"/>
                          </a:solidFill>
                          <a:latin typeface="+mj-lt"/>
                          <a:ea typeface="Arial"/>
                          <a:cs typeface="Times New Roman"/>
                        </a:rPr>
                        <a:t>DDR3</a:t>
                      </a:r>
                      <a:endParaRPr lang="en-US" sz="2000" dirty="0">
                        <a:latin typeface="+mj-lt"/>
                        <a:ea typeface="Calibri"/>
                        <a:cs typeface="Times New Roman"/>
                      </a:endParaRPr>
                    </a:p>
                  </a:txBody>
                  <a:tcPr marL="0" marR="0" marT="0" marB="0" anchor="ctr">
                    <a:lnL>
                      <a:noFill/>
                    </a:lnL>
                    <a:lnR w="12700" cap="flat" cmpd="sng" algn="ctr">
                      <a:solidFill>
                        <a:srgbClr val="939598"/>
                      </a:solidFill>
                      <a:prstDash val="solid"/>
                      <a:round/>
                      <a:headEnd type="none" w="med" len="med"/>
                      <a:tailEnd type="none" w="med" len="med"/>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rgbClr val="D0E7E6"/>
                    </a:solidFill>
                  </a:tcPr>
                </a:tc>
              </a:tr>
              <a:tr h="900038">
                <a:tc>
                  <a:txBody>
                    <a:bodyPr/>
                    <a:lstStyle/>
                    <a:p>
                      <a:pPr marL="52070" marR="92075" algn="l">
                        <a:lnSpc>
                          <a:spcPct val="100000"/>
                        </a:lnSpc>
                        <a:spcBef>
                          <a:spcPts val="355"/>
                        </a:spcBef>
                        <a:spcAft>
                          <a:spcPts val="0"/>
                        </a:spcAft>
                      </a:pPr>
                      <a:r>
                        <a:rPr lang="en-US" sz="1100" b="1" dirty="0">
                          <a:solidFill>
                            <a:srgbClr val="231F20"/>
                          </a:solidFill>
                          <a:latin typeface="Arial"/>
                          <a:ea typeface="Arial"/>
                          <a:cs typeface="Times New Roman"/>
                        </a:rPr>
                        <a:t>Special features</a:t>
                      </a:r>
                      <a:endParaRPr lang="en-US" sz="1600" dirty="0">
                        <a:latin typeface="Calibri"/>
                        <a:ea typeface="Calibri"/>
                        <a:cs typeface="Times New Roman"/>
                      </a:endParaRPr>
                    </a:p>
                  </a:txBody>
                  <a:tcPr marL="0" marR="0" marT="0" marB="0" anchor="ctr">
                    <a:lnL w="12700" cap="flat" cmpd="sng" algn="ctr">
                      <a:solidFill>
                        <a:srgbClr val="939598"/>
                      </a:solidFill>
                      <a:prstDash val="solid"/>
                      <a:round/>
                      <a:headEnd type="none" w="med" len="med"/>
                      <a:tailEnd type="none" w="med" len="med"/>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85000"/>
                      </a:schemeClr>
                    </a:solidFill>
                  </a:tcPr>
                </a:tc>
                <a:tc>
                  <a:txBody>
                    <a:bodyPr/>
                    <a:lstStyle/>
                    <a:p>
                      <a:pPr marL="58420" marR="0" algn="ctr">
                        <a:lnSpc>
                          <a:spcPct val="115000"/>
                        </a:lnSpc>
                        <a:spcBef>
                          <a:spcPts val="365"/>
                        </a:spcBef>
                        <a:spcAft>
                          <a:spcPts val="0"/>
                        </a:spcAft>
                      </a:pPr>
                      <a:r>
                        <a:rPr lang="en-US" sz="1100">
                          <a:solidFill>
                            <a:srgbClr val="231F20"/>
                          </a:solidFill>
                          <a:latin typeface="+mj-lt"/>
                          <a:ea typeface="Arial"/>
                          <a:cs typeface="Times New Roman"/>
                        </a:rPr>
                        <a:t>2D/3D</a:t>
                      </a:r>
                      <a:r>
                        <a:rPr lang="en-US" sz="1100" spc="25">
                          <a:solidFill>
                            <a:srgbClr val="231F20"/>
                          </a:solidFill>
                          <a:latin typeface="+mj-lt"/>
                          <a:ea typeface="Arial"/>
                          <a:cs typeface="Times New Roman"/>
                        </a:rPr>
                        <a:t> </a:t>
                      </a:r>
                      <a:r>
                        <a:rPr lang="en-US" sz="1100">
                          <a:solidFill>
                            <a:srgbClr val="231F20"/>
                          </a:solidFill>
                          <a:latin typeface="+mj-lt"/>
                          <a:ea typeface="Arial"/>
                          <a:cs typeface="Times New Roman"/>
                        </a:rPr>
                        <a:t>gr</a:t>
                      </a:r>
                      <a:r>
                        <a:rPr lang="en-US" sz="1100" spc="5">
                          <a:solidFill>
                            <a:srgbClr val="231F20"/>
                          </a:solidFill>
                          <a:latin typeface="+mj-lt"/>
                          <a:ea typeface="Arial"/>
                          <a:cs typeface="Times New Roman"/>
                        </a:rPr>
                        <a:t>a</a:t>
                      </a:r>
                      <a:r>
                        <a:rPr lang="en-US" sz="1100">
                          <a:solidFill>
                            <a:srgbClr val="231F20"/>
                          </a:solidFill>
                          <a:latin typeface="+mj-lt"/>
                          <a:ea typeface="Arial"/>
                          <a:cs typeface="Times New Roman"/>
                        </a:rPr>
                        <a:t>phics</a:t>
                      </a:r>
                      <a:r>
                        <a:rPr lang="en-US" sz="1100" spc="40">
                          <a:solidFill>
                            <a:srgbClr val="231F20"/>
                          </a:solidFill>
                          <a:latin typeface="+mj-lt"/>
                          <a:ea typeface="Arial"/>
                          <a:cs typeface="Times New Roman"/>
                        </a:rPr>
                        <a:t> </a:t>
                      </a:r>
                      <a:r>
                        <a:rPr lang="en-US" sz="1100">
                          <a:solidFill>
                            <a:srgbClr val="231F20"/>
                          </a:solidFill>
                          <a:latin typeface="+mj-lt"/>
                          <a:ea typeface="Arial"/>
                          <a:cs typeface="Times New Roman"/>
                        </a:rPr>
                        <a:t>acceler</a:t>
                      </a:r>
                      <a:r>
                        <a:rPr lang="en-US" sz="1100" spc="5">
                          <a:solidFill>
                            <a:srgbClr val="231F20"/>
                          </a:solidFill>
                          <a:latin typeface="+mj-lt"/>
                          <a:ea typeface="Arial"/>
                          <a:cs typeface="Times New Roman"/>
                        </a:rPr>
                        <a:t>a</a:t>
                      </a:r>
                      <a:r>
                        <a:rPr lang="en-US" sz="1100">
                          <a:solidFill>
                            <a:srgbClr val="231F20"/>
                          </a:solidFill>
                          <a:latin typeface="+mj-lt"/>
                          <a:ea typeface="Arial"/>
                          <a:cs typeface="Times New Roman"/>
                        </a:rPr>
                        <a:t>to</a:t>
                      </a:r>
                      <a:r>
                        <a:rPr lang="en-US" sz="1100" spc="-50">
                          <a:solidFill>
                            <a:srgbClr val="231F20"/>
                          </a:solidFill>
                          <a:latin typeface="+mj-lt"/>
                          <a:ea typeface="Arial"/>
                          <a:cs typeface="Times New Roman"/>
                        </a:rPr>
                        <a:t>r</a:t>
                      </a:r>
                      <a:r>
                        <a:rPr lang="en-US" sz="1100">
                          <a:solidFill>
                            <a:srgbClr val="231F20"/>
                          </a:solidFill>
                          <a:latin typeface="+mj-lt"/>
                          <a:ea typeface="Arial"/>
                          <a:cs typeface="Times New Roman"/>
                        </a:rPr>
                        <a:t>,</a:t>
                      </a:r>
                      <a:endParaRPr lang="en-US" sz="2000">
                        <a:latin typeface="+mj-lt"/>
                        <a:ea typeface="Calibri"/>
                        <a:cs typeface="Times New Roman"/>
                      </a:endParaRPr>
                    </a:p>
                    <a:p>
                      <a:pPr marL="58420" marR="0" algn="ctr">
                        <a:lnSpc>
                          <a:spcPct val="115000"/>
                        </a:lnSpc>
                        <a:spcBef>
                          <a:spcPts val="95"/>
                        </a:spcBef>
                        <a:spcAft>
                          <a:spcPts val="0"/>
                        </a:spcAft>
                      </a:pPr>
                      <a:r>
                        <a:rPr lang="en-US" sz="1100">
                          <a:solidFill>
                            <a:srgbClr val="231F20"/>
                          </a:solidFill>
                          <a:latin typeface="+mj-lt"/>
                          <a:ea typeface="Arial"/>
                          <a:cs typeface="Times New Roman"/>
                        </a:rPr>
                        <a:t>HD</a:t>
                      </a:r>
                      <a:r>
                        <a:rPr lang="en-US" sz="1100" spc="15">
                          <a:solidFill>
                            <a:srgbClr val="231F20"/>
                          </a:solidFill>
                          <a:latin typeface="+mj-lt"/>
                          <a:ea typeface="Arial"/>
                          <a:cs typeface="Times New Roman"/>
                        </a:rPr>
                        <a:t> </a:t>
                      </a:r>
                      <a:r>
                        <a:rPr lang="en-US" sz="1100">
                          <a:solidFill>
                            <a:srgbClr val="231F20"/>
                          </a:solidFill>
                          <a:latin typeface="+mj-lt"/>
                          <a:ea typeface="Arial"/>
                          <a:cs typeface="Times New Roman"/>
                        </a:rPr>
                        <a:t>video</a:t>
                      </a:r>
                      <a:r>
                        <a:rPr lang="en-US" sz="1100" spc="100">
                          <a:solidFill>
                            <a:srgbClr val="231F20"/>
                          </a:solidFill>
                          <a:latin typeface="+mj-lt"/>
                          <a:ea typeface="Arial"/>
                          <a:cs typeface="Times New Roman"/>
                        </a:rPr>
                        <a:t> </a:t>
                      </a:r>
                      <a:r>
                        <a:rPr lang="en-US" sz="1100">
                          <a:solidFill>
                            <a:srgbClr val="231F20"/>
                          </a:solidFill>
                          <a:latin typeface="+mj-lt"/>
                          <a:ea typeface="Arial"/>
                          <a:cs typeface="Times New Roman"/>
                        </a:rPr>
                        <a:t>c</a:t>
                      </a:r>
                      <a:r>
                        <a:rPr lang="en-US" sz="1100" spc="5">
                          <a:solidFill>
                            <a:srgbClr val="231F20"/>
                          </a:solidFill>
                          <a:latin typeface="+mj-lt"/>
                          <a:ea typeface="Arial"/>
                          <a:cs typeface="Times New Roman"/>
                        </a:rPr>
                        <a:t>a</a:t>
                      </a:r>
                      <a:r>
                        <a:rPr lang="en-US" sz="1100">
                          <a:solidFill>
                            <a:srgbClr val="231F20"/>
                          </a:solidFill>
                          <a:latin typeface="+mj-lt"/>
                          <a:ea typeface="Arial"/>
                          <a:cs typeface="Times New Roman"/>
                        </a:rPr>
                        <a:t>pable,</a:t>
                      </a:r>
                      <a:r>
                        <a:rPr lang="en-US" sz="1100" spc="135">
                          <a:solidFill>
                            <a:srgbClr val="231F20"/>
                          </a:solidFill>
                          <a:latin typeface="+mj-lt"/>
                          <a:ea typeface="Arial"/>
                          <a:cs typeface="Times New Roman"/>
                        </a:rPr>
                        <a:t> </a:t>
                      </a:r>
                      <a:r>
                        <a:rPr lang="en-US" sz="1100">
                          <a:solidFill>
                            <a:srgbClr val="231F20"/>
                          </a:solidFill>
                          <a:latin typeface="+mj-lt"/>
                          <a:ea typeface="Arial"/>
                          <a:cs typeface="Times New Roman"/>
                        </a:rPr>
                        <a:t>USB</a:t>
                      </a:r>
                      <a:r>
                        <a:rPr lang="en-US" sz="1100" spc="-10">
                          <a:solidFill>
                            <a:srgbClr val="231F20"/>
                          </a:solidFill>
                          <a:latin typeface="+mj-lt"/>
                          <a:ea typeface="Arial"/>
                          <a:cs typeface="Times New Roman"/>
                        </a:rPr>
                        <a:t> </a:t>
                      </a:r>
                      <a:r>
                        <a:rPr lang="en-US" sz="1100">
                          <a:solidFill>
                            <a:srgbClr val="231F20"/>
                          </a:solidFill>
                          <a:latin typeface="+mj-lt"/>
                          <a:ea typeface="Arial"/>
                          <a:cs typeface="Times New Roman"/>
                        </a:rPr>
                        <a:t>p</a:t>
                      </a:r>
                      <a:r>
                        <a:rPr lang="en-US" sz="1100" spc="5">
                          <a:solidFill>
                            <a:srgbClr val="231F20"/>
                          </a:solidFill>
                          <a:latin typeface="+mj-lt"/>
                          <a:ea typeface="Arial"/>
                          <a:cs typeface="Times New Roman"/>
                        </a:rPr>
                        <a:t>o</a:t>
                      </a:r>
                      <a:r>
                        <a:rPr lang="en-US" sz="1100">
                          <a:solidFill>
                            <a:srgbClr val="231F20"/>
                          </a:solidFill>
                          <a:latin typeface="+mj-lt"/>
                          <a:ea typeface="Arial"/>
                          <a:cs typeface="Times New Roman"/>
                        </a:rPr>
                        <a:t>wered</a:t>
                      </a:r>
                      <a:endParaRPr lang="en-US" sz="200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64135" marR="119380" algn="ctr">
                        <a:lnSpc>
                          <a:spcPct val="111000"/>
                        </a:lnSpc>
                        <a:spcBef>
                          <a:spcPts val="365"/>
                        </a:spcBef>
                        <a:spcAft>
                          <a:spcPts val="0"/>
                        </a:spcAft>
                      </a:pPr>
                      <a:r>
                        <a:rPr lang="en-US" sz="1100" spc="-5" dirty="0">
                          <a:solidFill>
                            <a:srgbClr val="231F20"/>
                          </a:solidFill>
                          <a:latin typeface="+mj-lt"/>
                          <a:ea typeface="Arial"/>
                          <a:cs typeface="Times New Roman"/>
                        </a:rPr>
                        <a:t>1-GH</a:t>
                      </a:r>
                      <a:r>
                        <a:rPr lang="en-US" sz="1100" dirty="0">
                          <a:solidFill>
                            <a:srgbClr val="231F20"/>
                          </a:solidFill>
                          <a:latin typeface="+mj-lt"/>
                          <a:ea typeface="Arial"/>
                          <a:cs typeface="Times New Roman"/>
                        </a:rPr>
                        <a:t>z</a:t>
                      </a:r>
                      <a:r>
                        <a:rPr lang="en-US" sz="1100" spc="-25" dirty="0">
                          <a:solidFill>
                            <a:srgbClr val="231F20"/>
                          </a:solidFill>
                          <a:latin typeface="+mj-lt"/>
                          <a:ea typeface="Arial"/>
                          <a:cs typeface="Times New Roman"/>
                        </a:rPr>
                        <a:t> </a:t>
                      </a:r>
                      <a:r>
                        <a:rPr lang="en-US" sz="1100" spc="-5" dirty="0">
                          <a:solidFill>
                            <a:srgbClr val="231F20"/>
                          </a:solidFill>
                          <a:latin typeface="+mj-lt"/>
                          <a:ea typeface="Arial"/>
                          <a:cs typeface="Times New Roman"/>
                        </a:rPr>
                        <a:t>processin</a:t>
                      </a:r>
                      <a:r>
                        <a:rPr lang="en-US" sz="1100" dirty="0">
                          <a:solidFill>
                            <a:srgbClr val="231F20"/>
                          </a:solidFill>
                          <a:latin typeface="+mj-lt"/>
                          <a:ea typeface="Arial"/>
                          <a:cs typeface="Times New Roman"/>
                        </a:rPr>
                        <a:t>g</a:t>
                      </a:r>
                      <a:r>
                        <a:rPr lang="en-US" sz="1100" spc="80" dirty="0">
                          <a:solidFill>
                            <a:srgbClr val="231F20"/>
                          </a:solidFill>
                          <a:latin typeface="+mj-lt"/>
                          <a:ea typeface="Arial"/>
                          <a:cs typeface="Times New Roman"/>
                        </a:rPr>
                        <a:t> </a:t>
                      </a:r>
                      <a:r>
                        <a:rPr lang="en-US" sz="1100" spc="-5" dirty="0">
                          <a:solidFill>
                            <a:srgbClr val="231F20"/>
                          </a:solidFill>
                          <a:latin typeface="+mj-lt"/>
                          <a:ea typeface="Arial"/>
                          <a:cs typeface="Times New Roman"/>
                        </a:rPr>
                        <a:t>p</a:t>
                      </a:r>
                      <a:r>
                        <a:rPr lang="en-US" sz="1100" spc="5" dirty="0">
                          <a:solidFill>
                            <a:srgbClr val="231F20"/>
                          </a:solidFill>
                          <a:latin typeface="+mj-lt"/>
                          <a:ea typeface="Arial"/>
                          <a:cs typeface="Times New Roman"/>
                        </a:rPr>
                        <a:t>o</a:t>
                      </a:r>
                      <a:r>
                        <a:rPr lang="en-US" sz="1100" spc="-5" dirty="0">
                          <a:solidFill>
                            <a:srgbClr val="231F20"/>
                          </a:solidFill>
                          <a:latin typeface="+mj-lt"/>
                          <a:ea typeface="Arial"/>
                          <a:cs typeface="Times New Roman"/>
                        </a:rPr>
                        <a:t>we</a:t>
                      </a:r>
                      <a:r>
                        <a:rPr lang="en-US" sz="1100" spc="-45" dirty="0">
                          <a:solidFill>
                            <a:srgbClr val="231F20"/>
                          </a:solidFill>
                          <a:latin typeface="+mj-lt"/>
                          <a:ea typeface="Arial"/>
                          <a:cs typeface="Times New Roman"/>
                        </a:rPr>
                        <a:t>r</a:t>
                      </a:r>
                      <a:r>
                        <a:rPr lang="en-US" sz="1100" dirty="0">
                          <a:solidFill>
                            <a:srgbClr val="231F20"/>
                          </a:solidFill>
                          <a:latin typeface="+mj-lt"/>
                          <a:ea typeface="Arial"/>
                          <a:cs typeface="Times New Roman"/>
                        </a:rPr>
                        <a:t>,</a:t>
                      </a:r>
                      <a:r>
                        <a:rPr lang="en-US" sz="1100" spc="45" dirty="0">
                          <a:solidFill>
                            <a:srgbClr val="231F20"/>
                          </a:solidFill>
                          <a:latin typeface="+mj-lt"/>
                          <a:ea typeface="Arial"/>
                          <a:cs typeface="Times New Roman"/>
                        </a:rPr>
                        <a:t> </a:t>
                      </a:r>
                      <a:r>
                        <a:rPr lang="en-US" sz="1100" spc="-15" dirty="0">
                          <a:solidFill>
                            <a:srgbClr val="231F20"/>
                          </a:solidFill>
                          <a:latin typeface="+mj-lt"/>
                          <a:ea typeface="Arial"/>
                          <a:cs typeface="Times New Roman"/>
                        </a:rPr>
                        <a:t>F</a:t>
                      </a:r>
                      <a:r>
                        <a:rPr lang="en-US" sz="1100" spc="-5" dirty="0">
                          <a:solidFill>
                            <a:srgbClr val="231F20"/>
                          </a:solidFill>
                          <a:latin typeface="+mj-lt"/>
                          <a:ea typeface="Arial"/>
                          <a:cs typeface="Times New Roman"/>
                        </a:rPr>
                        <a:t>ou</a:t>
                      </a:r>
                      <a:r>
                        <a:rPr lang="en-US" sz="1100" spc="-30" dirty="0">
                          <a:solidFill>
                            <a:srgbClr val="231F20"/>
                          </a:solidFill>
                          <a:latin typeface="+mj-lt"/>
                          <a:ea typeface="Arial"/>
                          <a:cs typeface="Times New Roman"/>
                        </a:rPr>
                        <a:t>r</a:t>
                      </a:r>
                      <a:r>
                        <a:rPr lang="en-US" sz="1100" dirty="0">
                          <a:solidFill>
                            <a:srgbClr val="231F20"/>
                          </a:solidFill>
                          <a:latin typeface="+mj-lt"/>
                          <a:ea typeface="Arial"/>
                          <a:cs typeface="Times New Roman"/>
                        </a:rPr>
                        <a:t>- </a:t>
                      </a:r>
                      <a:r>
                        <a:rPr lang="en-US" sz="1100" spc="-5" dirty="0">
                          <a:solidFill>
                            <a:srgbClr val="231F20"/>
                          </a:solidFill>
                          <a:latin typeface="+mj-lt"/>
                          <a:ea typeface="Arial"/>
                          <a:cs typeface="Times New Roman"/>
                        </a:rPr>
                        <a:t>por</a:t>
                      </a:r>
                      <a:r>
                        <a:rPr lang="en-US" sz="1100" dirty="0">
                          <a:solidFill>
                            <a:srgbClr val="231F20"/>
                          </a:solidFill>
                          <a:latin typeface="+mj-lt"/>
                          <a:ea typeface="Arial"/>
                          <a:cs typeface="Times New Roman"/>
                        </a:rPr>
                        <a:t>t</a:t>
                      </a:r>
                      <a:r>
                        <a:rPr lang="en-US" sz="1100" spc="25" dirty="0">
                          <a:solidFill>
                            <a:srgbClr val="231F20"/>
                          </a:solidFill>
                          <a:latin typeface="+mj-lt"/>
                          <a:ea typeface="Arial"/>
                          <a:cs typeface="Times New Roman"/>
                        </a:rPr>
                        <a:t> </a:t>
                      </a:r>
                      <a:r>
                        <a:rPr lang="en-US" sz="1100" spc="-5" dirty="0">
                          <a:solidFill>
                            <a:srgbClr val="231F20"/>
                          </a:solidFill>
                          <a:latin typeface="+mj-lt"/>
                          <a:ea typeface="Arial"/>
                          <a:cs typeface="Times New Roman"/>
                        </a:rPr>
                        <a:t>hu</a:t>
                      </a:r>
                      <a:r>
                        <a:rPr lang="en-US" sz="1100" dirty="0">
                          <a:solidFill>
                            <a:srgbClr val="231F20"/>
                          </a:solidFill>
                          <a:latin typeface="+mj-lt"/>
                          <a:ea typeface="Arial"/>
                          <a:cs typeface="Times New Roman"/>
                        </a:rPr>
                        <a:t>b </a:t>
                      </a:r>
                      <a:r>
                        <a:rPr lang="en-US" sz="1100" spc="-5" dirty="0">
                          <a:solidFill>
                            <a:srgbClr val="231F20"/>
                          </a:solidFill>
                          <a:latin typeface="+mj-lt"/>
                          <a:ea typeface="Arial"/>
                          <a:cs typeface="Times New Roman"/>
                        </a:rPr>
                        <a:t>wit</a:t>
                      </a:r>
                      <a:r>
                        <a:rPr lang="en-US" sz="1100" dirty="0">
                          <a:solidFill>
                            <a:srgbClr val="231F20"/>
                          </a:solidFill>
                          <a:latin typeface="+mj-lt"/>
                          <a:ea typeface="Arial"/>
                          <a:cs typeface="Times New Roman"/>
                        </a:rPr>
                        <a:t>h</a:t>
                      </a:r>
                      <a:r>
                        <a:rPr lang="en-US" sz="1100" spc="60" dirty="0">
                          <a:solidFill>
                            <a:srgbClr val="231F20"/>
                          </a:solidFill>
                          <a:latin typeface="+mj-lt"/>
                          <a:ea typeface="Arial"/>
                          <a:cs typeface="Times New Roman"/>
                        </a:rPr>
                        <a:t> </a:t>
                      </a:r>
                      <a:r>
                        <a:rPr lang="en-US" sz="1100" spc="-5" dirty="0">
                          <a:solidFill>
                            <a:srgbClr val="231F20"/>
                          </a:solidFill>
                          <a:latin typeface="+mj-lt"/>
                          <a:ea typeface="Arial"/>
                          <a:cs typeface="Times New Roman"/>
                        </a:rPr>
                        <a:t>10/10</a:t>
                      </a:r>
                      <a:r>
                        <a:rPr lang="en-US" sz="1100" dirty="0">
                          <a:solidFill>
                            <a:srgbClr val="231F20"/>
                          </a:solidFill>
                          <a:latin typeface="+mj-lt"/>
                          <a:ea typeface="Arial"/>
                          <a:cs typeface="Times New Roman"/>
                        </a:rPr>
                        <a:t>0</a:t>
                      </a:r>
                      <a:r>
                        <a:rPr lang="en-US" sz="1100" spc="75" dirty="0">
                          <a:solidFill>
                            <a:srgbClr val="231F20"/>
                          </a:solidFill>
                          <a:latin typeface="+mj-lt"/>
                          <a:ea typeface="Arial"/>
                          <a:cs typeface="Times New Roman"/>
                        </a:rPr>
                        <a:t> </a:t>
                      </a:r>
                      <a:r>
                        <a:rPr lang="en-US" sz="1100" spc="-5" dirty="0">
                          <a:solidFill>
                            <a:srgbClr val="231F20"/>
                          </a:solidFill>
                          <a:latin typeface="+mj-lt"/>
                          <a:ea typeface="Arial"/>
                          <a:cs typeface="Times New Roman"/>
                        </a:rPr>
                        <a:t>Ethernet</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95000"/>
                      </a:schemeClr>
                    </a:solidFill>
                  </a:tcPr>
                </a:tc>
                <a:tc>
                  <a:txBody>
                    <a:bodyPr/>
                    <a:lstStyle/>
                    <a:p>
                      <a:pPr marL="64135" marR="74930" algn="ctr">
                        <a:lnSpc>
                          <a:spcPct val="111000"/>
                        </a:lnSpc>
                        <a:spcBef>
                          <a:spcPts val="365"/>
                        </a:spcBef>
                        <a:spcAft>
                          <a:spcPts val="0"/>
                        </a:spcAft>
                      </a:pPr>
                      <a:r>
                        <a:rPr lang="en-US" sz="1100" dirty="0">
                          <a:solidFill>
                            <a:srgbClr val="231F20"/>
                          </a:solidFill>
                          <a:latin typeface="+mj-lt"/>
                          <a:ea typeface="Arial"/>
                          <a:cs typeface="Times New Roman"/>
                        </a:rPr>
                        <a:t>USB-p</a:t>
                      </a:r>
                      <a:r>
                        <a:rPr lang="en-US" sz="1100" spc="5" dirty="0">
                          <a:solidFill>
                            <a:srgbClr val="231F20"/>
                          </a:solidFill>
                          <a:latin typeface="+mj-lt"/>
                          <a:ea typeface="Arial"/>
                          <a:cs typeface="Times New Roman"/>
                        </a:rPr>
                        <a:t>o</a:t>
                      </a:r>
                      <a:r>
                        <a:rPr lang="en-US" sz="1100" dirty="0">
                          <a:solidFill>
                            <a:srgbClr val="231F20"/>
                          </a:solidFill>
                          <a:latin typeface="+mj-lt"/>
                          <a:ea typeface="Arial"/>
                          <a:cs typeface="Times New Roman"/>
                        </a:rPr>
                        <a:t>wered,</a:t>
                      </a:r>
                      <a:r>
                        <a:rPr lang="en-US" sz="1100" spc="-5" dirty="0">
                          <a:solidFill>
                            <a:srgbClr val="231F20"/>
                          </a:solidFill>
                          <a:latin typeface="+mj-lt"/>
                          <a:ea typeface="Arial"/>
                          <a:cs typeface="Times New Roman"/>
                        </a:rPr>
                        <a:t> </a:t>
                      </a:r>
                      <a:r>
                        <a:rPr lang="en-US" sz="1100" dirty="0">
                          <a:solidFill>
                            <a:srgbClr val="231F20"/>
                          </a:solidFill>
                          <a:latin typeface="+mj-lt"/>
                          <a:ea typeface="Arial"/>
                          <a:cs typeface="Times New Roman"/>
                        </a:rPr>
                        <a:t>10/100</a:t>
                      </a:r>
                      <a:r>
                        <a:rPr lang="en-US" sz="1100" spc="135" dirty="0">
                          <a:solidFill>
                            <a:srgbClr val="231F20"/>
                          </a:solidFill>
                          <a:latin typeface="+mj-lt"/>
                          <a:ea typeface="Arial"/>
                          <a:cs typeface="Times New Roman"/>
                        </a:rPr>
                        <a:t> </a:t>
                      </a:r>
                      <a:r>
                        <a:rPr lang="en-US" sz="1100" dirty="0">
                          <a:solidFill>
                            <a:srgbClr val="231F20"/>
                          </a:solidFill>
                          <a:latin typeface="+mj-lt"/>
                          <a:ea typeface="Arial"/>
                          <a:cs typeface="Times New Roman"/>
                        </a:rPr>
                        <a:t>Ethernet, USB</a:t>
                      </a:r>
                      <a:r>
                        <a:rPr lang="en-US" sz="1100" spc="40" dirty="0">
                          <a:solidFill>
                            <a:srgbClr val="231F20"/>
                          </a:solidFill>
                          <a:latin typeface="+mj-lt"/>
                          <a:ea typeface="Arial"/>
                          <a:cs typeface="Times New Roman"/>
                        </a:rPr>
                        <a:t> </a:t>
                      </a:r>
                      <a:r>
                        <a:rPr lang="en-US" sz="1100" dirty="0">
                          <a:solidFill>
                            <a:srgbClr val="231F20"/>
                          </a:solidFill>
                          <a:latin typeface="+mj-lt"/>
                          <a:ea typeface="Arial"/>
                          <a:cs typeface="Times New Roman"/>
                        </a:rPr>
                        <a:t>J</a:t>
                      </a:r>
                      <a:r>
                        <a:rPr lang="en-US" sz="1100" spc="-40" dirty="0">
                          <a:solidFill>
                            <a:srgbClr val="231F20"/>
                          </a:solidFill>
                          <a:latin typeface="+mj-lt"/>
                          <a:ea typeface="Arial"/>
                          <a:cs typeface="Times New Roman"/>
                        </a:rPr>
                        <a:t>T</a:t>
                      </a:r>
                      <a:r>
                        <a:rPr lang="en-US" sz="1100" dirty="0">
                          <a:solidFill>
                            <a:srgbClr val="231F20"/>
                          </a:solidFill>
                          <a:latin typeface="+mj-lt"/>
                          <a:ea typeface="Arial"/>
                          <a:cs typeface="Times New Roman"/>
                        </a:rPr>
                        <a:t>AG</a:t>
                      </a:r>
                      <a:endParaRPr lang="en-US" sz="20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58420" marR="154305" algn="ctr">
                        <a:lnSpc>
                          <a:spcPct val="111000"/>
                        </a:lnSpc>
                        <a:spcBef>
                          <a:spcPts val="365"/>
                        </a:spcBef>
                        <a:spcAft>
                          <a:spcPts val="0"/>
                        </a:spcAft>
                      </a:pPr>
                      <a:r>
                        <a:rPr lang="en-US" sz="1100" dirty="0" err="1">
                          <a:solidFill>
                            <a:srgbClr val="231F20"/>
                          </a:solidFill>
                          <a:latin typeface="+mj-lt"/>
                          <a:ea typeface="Arial"/>
                          <a:cs typeface="Times New Roman"/>
                        </a:rPr>
                        <a:t>eMMC</a:t>
                      </a:r>
                      <a:r>
                        <a:rPr lang="en-US" sz="1100" dirty="0">
                          <a:solidFill>
                            <a:srgbClr val="231F20"/>
                          </a:solidFill>
                          <a:latin typeface="+mj-lt"/>
                          <a:ea typeface="Arial"/>
                          <a:cs typeface="Times New Roman"/>
                        </a:rPr>
                        <a:t>,</a:t>
                      </a:r>
                      <a:r>
                        <a:rPr lang="en-US" sz="1100" spc="55" dirty="0">
                          <a:solidFill>
                            <a:srgbClr val="231F20"/>
                          </a:solidFill>
                          <a:latin typeface="+mj-lt"/>
                          <a:ea typeface="Arial"/>
                          <a:cs typeface="Times New Roman"/>
                        </a:rPr>
                        <a:t> </a:t>
                      </a:r>
                      <a:r>
                        <a:rPr lang="en-US" sz="1100" dirty="0">
                          <a:solidFill>
                            <a:srgbClr val="231F20"/>
                          </a:solidFill>
                          <a:latin typeface="+mj-lt"/>
                          <a:ea typeface="Arial"/>
                          <a:cs typeface="Times New Roman"/>
                        </a:rPr>
                        <a:t>onboard</a:t>
                      </a:r>
                      <a:r>
                        <a:rPr lang="en-US" sz="1100" spc="110" dirty="0">
                          <a:solidFill>
                            <a:srgbClr val="231F20"/>
                          </a:solidFill>
                          <a:latin typeface="+mj-lt"/>
                          <a:ea typeface="Arial"/>
                          <a:cs typeface="Times New Roman"/>
                        </a:rPr>
                        <a:t> </a:t>
                      </a:r>
                      <a:r>
                        <a:rPr lang="en-US" sz="1100" dirty="0">
                          <a:solidFill>
                            <a:srgbClr val="231F20"/>
                          </a:solidFill>
                          <a:latin typeface="+mj-lt"/>
                          <a:ea typeface="Arial"/>
                          <a:cs typeface="Times New Roman"/>
                        </a:rPr>
                        <a:t>HDMI,</a:t>
                      </a:r>
                      <a:r>
                        <a:rPr lang="en-US" sz="1100" spc="10" dirty="0">
                          <a:solidFill>
                            <a:srgbClr val="231F20"/>
                          </a:solidFill>
                          <a:latin typeface="+mj-lt"/>
                          <a:ea typeface="Arial"/>
                          <a:cs typeface="Times New Roman"/>
                        </a:rPr>
                        <a:t> </a:t>
                      </a:r>
                      <a:r>
                        <a:rPr lang="en-US" sz="1100" dirty="0">
                          <a:solidFill>
                            <a:srgbClr val="231F20"/>
                          </a:solidFill>
                          <a:latin typeface="+mj-lt"/>
                          <a:ea typeface="Arial"/>
                          <a:cs typeface="Times New Roman"/>
                        </a:rPr>
                        <a:t>USB, Ethernet</a:t>
                      </a:r>
                      <a:r>
                        <a:rPr lang="en-US" sz="1100" spc="85" dirty="0">
                          <a:solidFill>
                            <a:srgbClr val="231F20"/>
                          </a:solidFill>
                          <a:latin typeface="+mj-lt"/>
                          <a:ea typeface="Arial"/>
                          <a:cs typeface="Times New Roman"/>
                        </a:rPr>
                        <a:t> </a:t>
                      </a:r>
                      <a:r>
                        <a:rPr lang="en-US" sz="1100" dirty="0">
                          <a:solidFill>
                            <a:srgbClr val="231F20"/>
                          </a:solidFill>
                          <a:latin typeface="+mj-lt"/>
                          <a:ea typeface="Arial"/>
                          <a:cs typeface="Times New Roman"/>
                        </a:rPr>
                        <a:t>and</a:t>
                      </a:r>
                      <a:r>
                        <a:rPr lang="en-US" sz="1100" spc="55" dirty="0">
                          <a:solidFill>
                            <a:srgbClr val="231F20"/>
                          </a:solidFill>
                          <a:latin typeface="+mj-lt"/>
                          <a:ea typeface="Arial"/>
                          <a:cs typeface="Times New Roman"/>
                        </a:rPr>
                        <a:t> </a:t>
                      </a:r>
                      <a:r>
                        <a:rPr lang="en-US" sz="1100" dirty="0">
                          <a:solidFill>
                            <a:srgbClr val="231F20"/>
                          </a:solidFill>
                          <a:latin typeface="+mj-lt"/>
                          <a:ea typeface="Arial"/>
                          <a:cs typeface="Times New Roman"/>
                        </a:rPr>
                        <a:t>HDMI</a:t>
                      </a:r>
                      <a:r>
                        <a:rPr lang="en-US" sz="1100" spc="-5" dirty="0">
                          <a:solidFill>
                            <a:srgbClr val="231F20"/>
                          </a:solidFill>
                          <a:latin typeface="+mj-lt"/>
                          <a:ea typeface="Arial"/>
                          <a:cs typeface="Times New Roman"/>
                        </a:rPr>
                        <a:t> </a:t>
                      </a:r>
                      <a:r>
                        <a:rPr lang="en-US" sz="1100" dirty="0">
                          <a:solidFill>
                            <a:srgbClr val="231F20"/>
                          </a:solidFill>
                          <a:latin typeface="+mj-lt"/>
                          <a:ea typeface="Arial"/>
                          <a:cs typeface="Times New Roman"/>
                        </a:rPr>
                        <a:t>interfaces</a:t>
                      </a:r>
                      <a:endParaRPr lang="en-US" sz="2000" dirty="0">
                        <a:latin typeface="+mj-lt"/>
                        <a:ea typeface="Calibri"/>
                        <a:cs typeface="Times New Roman"/>
                      </a:endParaRPr>
                    </a:p>
                  </a:txBody>
                  <a:tcPr marL="0" marR="0" marT="0" marB="0" anchor="ctr">
                    <a:lnL>
                      <a:noFill/>
                    </a:lnL>
                    <a:lnR w="12700" cap="flat" cmpd="sng" algn="ctr">
                      <a:solidFill>
                        <a:srgbClr val="939598"/>
                      </a:solidFill>
                      <a:prstDash val="solid"/>
                      <a:round/>
                      <a:headEnd type="none" w="med" len="med"/>
                      <a:tailEnd type="none" w="med" len="med"/>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rgbClr val="D0E7E6"/>
                    </a:solidFill>
                  </a:tcPr>
                </a:tc>
              </a:tr>
              <a:tr h="620027">
                <a:tc>
                  <a:txBody>
                    <a:bodyPr/>
                    <a:lstStyle/>
                    <a:p>
                      <a:pPr marL="52070" marR="0" algn="l">
                        <a:lnSpc>
                          <a:spcPct val="100000"/>
                        </a:lnSpc>
                        <a:spcBef>
                          <a:spcPts val="240"/>
                        </a:spcBef>
                        <a:spcAft>
                          <a:spcPts val="0"/>
                        </a:spcAft>
                      </a:pPr>
                      <a:r>
                        <a:rPr lang="en-US" sz="1100" b="1" dirty="0">
                          <a:solidFill>
                            <a:srgbClr val="231F20"/>
                          </a:solidFill>
                          <a:latin typeface="Arial"/>
                          <a:ea typeface="Arial"/>
                          <a:cs typeface="Times New Roman"/>
                        </a:rPr>
                        <a:t>Price</a:t>
                      </a:r>
                      <a:endParaRPr lang="en-US" sz="1600" dirty="0">
                        <a:latin typeface="Calibri"/>
                        <a:ea typeface="Calibri"/>
                        <a:cs typeface="Times New Roman"/>
                      </a:endParaRPr>
                    </a:p>
                    <a:p>
                      <a:pPr marL="52070" marR="0" algn="l">
                        <a:lnSpc>
                          <a:spcPct val="100000"/>
                        </a:lnSpc>
                        <a:spcBef>
                          <a:spcPts val="0"/>
                        </a:spcBef>
                        <a:spcAft>
                          <a:spcPts val="0"/>
                        </a:spcAft>
                      </a:pPr>
                      <a:r>
                        <a:rPr lang="en-US" sz="1100" b="1" dirty="0">
                          <a:solidFill>
                            <a:srgbClr val="231F20"/>
                          </a:solidFill>
                          <a:latin typeface="Arial"/>
                          <a:ea typeface="Arial"/>
                          <a:cs typeface="Times New Roman"/>
                        </a:rPr>
                        <a:t>($U.S.)</a:t>
                      </a:r>
                      <a:endParaRPr lang="en-US" sz="1600" dirty="0">
                        <a:latin typeface="Calibri"/>
                        <a:ea typeface="Calibri"/>
                        <a:cs typeface="Times New Roman"/>
                      </a:endParaRPr>
                    </a:p>
                  </a:txBody>
                  <a:tcPr marL="0" marR="0" marT="0" marB="0" anchor="ctr">
                    <a:lnL w="12700" cap="flat" cmpd="sng" algn="ctr">
                      <a:solidFill>
                        <a:srgbClr val="939598"/>
                      </a:solidFill>
                      <a:prstDash val="solid"/>
                      <a:round/>
                      <a:headEnd type="none" w="med" len="med"/>
                      <a:tailEnd type="none" w="med" len="med"/>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85000"/>
                      </a:schemeClr>
                    </a:solidFill>
                  </a:tcPr>
                </a:tc>
                <a:tc>
                  <a:txBody>
                    <a:bodyPr/>
                    <a:lstStyle/>
                    <a:p>
                      <a:pPr marL="0" marR="0" algn="ctr">
                        <a:lnSpc>
                          <a:spcPts val="800"/>
                        </a:lnSpc>
                        <a:spcBef>
                          <a:spcPts val="20"/>
                        </a:spcBef>
                        <a:spcAft>
                          <a:spcPts val="0"/>
                        </a:spcAft>
                      </a:pPr>
                      <a:endParaRPr lang="en-US" sz="1400" dirty="0">
                        <a:latin typeface="+mj-lt"/>
                        <a:ea typeface="Calibri"/>
                        <a:cs typeface="Times New Roman"/>
                      </a:endParaRPr>
                    </a:p>
                    <a:p>
                      <a:pPr marL="501650" marR="488950" algn="ctr">
                        <a:lnSpc>
                          <a:spcPct val="115000"/>
                        </a:lnSpc>
                        <a:spcBef>
                          <a:spcPts val="0"/>
                        </a:spcBef>
                        <a:spcAft>
                          <a:spcPts val="0"/>
                        </a:spcAft>
                      </a:pPr>
                      <a:r>
                        <a:rPr lang="en-US" sz="1200" dirty="0">
                          <a:solidFill>
                            <a:srgbClr val="231F20"/>
                          </a:solidFill>
                          <a:latin typeface="+mj-lt"/>
                          <a:ea typeface="Arial"/>
                          <a:cs typeface="Times New Roman"/>
                        </a:rPr>
                        <a:t>$129</a:t>
                      </a:r>
                      <a:endParaRPr lang="en-US" sz="24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ctr">
                        <a:lnSpc>
                          <a:spcPts val="800"/>
                        </a:lnSpc>
                        <a:spcBef>
                          <a:spcPts val="20"/>
                        </a:spcBef>
                        <a:spcAft>
                          <a:spcPts val="0"/>
                        </a:spcAft>
                      </a:pPr>
                      <a:endParaRPr lang="en-US" sz="1400" dirty="0">
                        <a:latin typeface="+mj-lt"/>
                        <a:ea typeface="Calibri"/>
                        <a:cs typeface="Times New Roman"/>
                      </a:endParaRPr>
                    </a:p>
                    <a:p>
                      <a:pPr marL="501650" marR="488950" algn="ctr">
                        <a:lnSpc>
                          <a:spcPct val="115000"/>
                        </a:lnSpc>
                        <a:spcBef>
                          <a:spcPts val="0"/>
                        </a:spcBef>
                        <a:spcAft>
                          <a:spcPts val="0"/>
                        </a:spcAft>
                      </a:pPr>
                      <a:r>
                        <a:rPr lang="en-US" sz="1200" dirty="0">
                          <a:solidFill>
                            <a:srgbClr val="231F20"/>
                          </a:solidFill>
                          <a:latin typeface="+mj-lt"/>
                          <a:ea typeface="Arial"/>
                          <a:cs typeface="Times New Roman"/>
                        </a:rPr>
                        <a:t>$149</a:t>
                      </a:r>
                      <a:endParaRPr lang="en-US" sz="24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chemeClr val="bg1">
                        <a:lumMod val="95000"/>
                      </a:schemeClr>
                    </a:solidFill>
                  </a:tcPr>
                </a:tc>
                <a:tc>
                  <a:txBody>
                    <a:bodyPr/>
                    <a:lstStyle/>
                    <a:p>
                      <a:pPr marL="0" marR="0" algn="ctr">
                        <a:lnSpc>
                          <a:spcPts val="800"/>
                        </a:lnSpc>
                        <a:spcBef>
                          <a:spcPts val="20"/>
                        </a:spcBef>
                        <a:spcAft>
                          <a:spcPts val="0"/>
                        </a:spcAft>
                      </a:pPr>
                      <a:endParaRPr lang="en-US" sz="1400" dirty="0">
                        <a:latin typeface="+mj-lt"/>
                        <a:ea typeface="Calibri"/>
                        <a:cs typeface="Times New Roman"/>
                      </a:endParaRPr>
                    </a:p>
                    <a:p>
                      <a:pPr marL="522605" marR="509905" algn="ctr">
                        <a:lnSpc>
                          <a:spcPct val="115000"/>
                        </a:lnSpc>
                        <a:spcBef>
                          <a:spcPts val="0"/>
                        </a:spcBef>
                        <a:spcAft>
                          <a:spcPts val="0"/>
                        </a:spcAft>
                      </a:pPr>
                      <a:r>
                        <a:rPr lang="en-US" sz="1200" dirty="0">
                          <a:solidFill>
                            <a:srgbClr val="231F20"/>
                          </a:solidFill>
                          <a:latin typeface="+mj-lt"/>
                          <a:ea typeface="Arial"/>
                          <a:cs typeface="Times New Roman"/>
                        </a:rPr>
                        <a:t>$89</a:t>
                      </a:r>
                      <a:endParaRPr lang="en-US" sz="2400" dirty="0">
                        <a:latin typeface="+mj-lt"/>
                        <a:ea typeface="Calibri"/>
                        <a:cs typeface="Times New Roman"/>
                      </a:endParaRPr>
                    </a:p>
                  </a:txBody>
                  <a:tcPr marL="0" marR="0" marT="0" marB="0" anchor="ctr">
                    <a:lnL>
                      <a:noFill/>
                    </a:lnL>
                    <a:lnR>
                      <a:noFill/>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tcPr>
                </a:tc>
                <a:tc>
                  <a:txBody>
                    <a:bodyPr/>
                    <a:lstStyle/>
                    <a:p>
                      <a:pPr marL="0" marR="0" algn="ctr">
                        <a:lnSpc>
                          <a:spcPts val="800"/>
                        </a:lnSpc>
                        <a:spcBef>
                          <a:spcPts val="20"/>
                        </a:spcBef>
                        <a:spcAft>
                          <a:spcPts val="0"/>
                        </a:spcAft>
                      </a:pPr>
                      <a:endParaRPr lang="en-US" sz="1400" dirty="0">
                        <a:latin typeface="+mj-lt"/>
                        <a:ea typeface="Calibri"/>
                        <a:cs typeface="Times New Roman"/>
                      </a:endParaRPr>
                    </a:p>
                    <a:p>
                      <a:pPr marL="527685" marR="487680" algn="ctr">
                        <a:lnSpc>
                          <a:spcPct val="115000"/>
                        </a:lnSpc>
                        <a:spcBef>
                          <a:spcPts val="0"/>
                        </a:spcBef>
                        <a:spcAft>
                          <a:spcPts val="0"/>
                        </a:spcAft>
                      </a:pPr>
                      <a:r>
                        <a:rPr lang="en-US" sz="1200" b="1" dirty="0">
                          <a:solidFill>
                            <a:srgbClr val="231F20"/>
                          </a:solidFill>
                          <a:latin typeface="+mj-lt"/>
                          <a:ea typeface="Arial"/>
                          <a:cs typeface="Times New Roman"/>
                        </a:rPr>
                        <a:t>$45</a:t>
                      </a:r>
                      <a:endParaRPr lang="en-US" sz="2400" b="1" dirty="0">
                        <a:latin typeface="+mj-lt"/>
                        <a:ea typeface="Calibri"/>
                        <a:cs typeface="Times New Roman"/>
                      </a:endParaRPr>
                    </a:p>
                  </a:txBody>
                  <a:tcPr marL="0" marR="0" marT="0" marB="0" anchor="ctr">
                    <a:lnL>
                      <a:noFill/>
                    </a:lnL>
                    <a:lnR w="12700" cap="flat" cmpd="sng" algn="ctr">
                      <a:solidFill>
                        <a:srgbClr val="939598"/>
                      </a:solidFill>
                      <a:prstDash val="solid"/>
                      <a:round/>
                      <a:headEnd type="none" w="med" len="med"/>
                      <a:tailEnd type="none" w="med" len="med"/>
                    </a:lnR>
                    <a:lnT w="12700" cap="flat" cmpd="sng" algn="ctr">
                      <a:solidFill>
                        <a:srgbClr val="939598"/>
                      </a:solidFill>
                      <a:prstDash val="solid"/>
                      <a:round/>
                      <a:headEnd type="none" w="med" len="med"/>
                      <a:tailEnd type="none" w="med" len="med"/>
                    </a:lnT>
                    <a:lnB w="12700" cap="flat" cmpd="sng" algn="ctr">
                      <a:solidFill>
                        <a:srgbClr val="939598"/>
                      </a:solidFill>
                      <a:prstDash val="solid"/>
                      <a:round/>
                      <a:headEnd type="none" w="med" len="med"/>
                      <a:tailEnd type="none" w="med" len="med"/>
                    </a:lnB>
                    <a:solidFill>
                      <a:srgbClr val="D0E7E6"/>
                    </a:solidFill>
                  </a:tcPr>
                </a:tc>
              </a:tr>
            </a:tbl>
          </a:graphicData>
        </a:graphic>
      </p:graphicFrame>
      <p:pic>
        <p:nvPicPr>
          <p:cNvPr id="27652" name="Picture 9"/>
          <p:cNvPicPr>
            <a:picLocks noChangeAspect="1" noChangeArrowheads="1"/>
          </p:cNvPicPr>
          <p:nvPr/>
        </p:nvPicPr>
        <p:blipFill>
          <a:blip r:embed="rId2" cstate="print"/>
          <a:srcRect/>
          <a:stretch>
            <a:fillRect/>
          </a:stretch>
        </p:blipFill>
        <p:spPr bwMode="auto">
          <a:xfrm>
            <a:off x="1717288" y="1717291"/>
            <a:ext cx="1115122" cy="1033128"/>
          </a:xfrm>
          <a:prstGeom prst="rect">
            <a:avLst/>
          </a:prstGeom>
          <a:noFill/>
        </p:spPr>
      </p:pic>
      <p:pic>
        <p:nvPicPr>
          <p:cNvPr id="27651" name="Picture 10"/>
          <p:cNvPicPr>
            <a:picLocks noChangeAspect="1" noChangeArrowheads="1"/>
          </p:cNvPicPr>
          <p:nvPr/>
        </p:nvPicPr>
        <p:blipFill>
          <a:blip r:embed="rId3" cstate="print">
            <a:clrChange>
              <a:clrFrom>
                <a:srgbClr val="CFE7E7"/>
              </a:clrFrom>
              <a:clrTo>
                <a:srgbClr val="CFE7E7">
                  <a:alpha val="0"/>
                </a:srgbClr>
              </a:clrTo>
            </a:clrChange>
          </a:blip>
          <a:srcRect/>
          <a:stretch>
            <a:fillRect/>
          </a:stretch>
        </p:blipFill>
        <p:spPr bwMode="auto">
          <a:xfrm>
            <a:off x="3423424" y="1806500"/>
            <a:ext cx="1471405" cy="1014762"/>
          </a:xfrm>
          <a:prstGeom prst="rect">
            <a:avLst/>
          </a:prstGeom>
          <a:noFill/>
        </p:spPr>
      </p:pic>
      <p:pic>
        <p:nvPicPr>
          <p:cNvPr id="27650" name="Picture 11"/>
          <p:cNvPicPr>
            <a:picLocks noChangeAspect="1" noChangeArrowheads="1"/>
          </p:cNvPicPr>
          <p:nvPr/>
        </p:nvPicPr>
        <p:blipFill>
          <a:blip r:embed="rId4" cstate="print">
            <a:clrChange>
              <a:clrFrom>
                <a:srgbClr val="FFFFFF">
                  <a:alpha val="2353"/>
                </a:srgbClr>
              </a:clrFrom>
              <a:clrTo>
                <a:srgbClr val="FFFFFF">
                  <a:alpha val="0"/>
                </a:srgbClr>
              </a:clrTo>
            </a:clrChange>
          </a:blip>
          <a:srcRect/>
          <a:stretch>
            <a:fillRect/>
          </a:stretch>
        </p:blipFill>
        <p:spPr bwMode="auto">
          <a:xfrm>
            <a:off x="5336655" y="1918013"/>
            <a:ext cx="1561171" cy="1092820"/>
          </a:xfrm>
          <a:prstGeom prst="rect">
            <a:avLst/>
          </a:prstGeom>
          <a:noFill/>
        </p:spPr>
      </p:pic>
      <p:pic>
        <p:nvPicPr>
          <p:cNvPr id="9218" name="Picture 2" descr="C:\TI\Art 5-2007\photoshop\shapes\White fuzz v3 sm.png"/>
          <p:cNvPicPr>
            <a:picLocks noChangeAspect="1" noChangeArrowheads="1"/>
          </p:cNvPicPr>
          <p:nvPr/>
        </p:nvPicPr>
        <p:blipFill>
          <a:blip r:embed="rId5" cstate="print"/>
          <a:srcRect/>
          <a:stretch>
            <a:fillRect/>
          </a:stretch>
        </p:blipFill>
        <p:spPr bwMode="auto">
          <a:xfrm rot="10800000">
            <a:off x="6529586" y="940158"/>
            <a:ext cx="2421227" cy="2428433"/>
          </a:xfrm>
          <a:prstGeom prst="rect">
            <a:avLst/>
          </a:prstGeom>
          <a:noFill/>
        </p:spPr>
      </p:pic>
      <p:pic>
        <p:nvPicPr>
          <p:cNvPr id="27649" name="Picture 12"/>
          <p:cNvPicPr>
            <a:picLocks noChangeAspect="1" noChangeArrowheads="1"/>
          </p:cNvPicPr>
          <p:nvPr/>
        </p:nvPicPr>
        <p:blipFill>
          <a:blip r:embed="rId6" cstate="print">
            <a:clrChange>
              <a:clrFrom>
                <a:srgbClr val="D3E6E4"/>
              </a:clrFrom>
              <a:clrTo>
                <a:srgbClr val="D3E6E4">
                  <a:alpha val="0"/>
                </a:srgbClr>
              </a:clrTo>
            </a:clrChange>
          </a:blip>
          <a:srcRect/>
          <a:stretch>
            <a:fillRect/>
          </a:stretch>
        </p:blipFill>
        <p:spPr bwMode="auto">
          <a:xfrm>
            <a:off x="7289443" y="1853681"/>
            <a:ext cx="1472468" cy="1170878"/>
          </a:xfrm>
          <a:prstGeom prst="rect">
            <a:avLst/>
          </a:prstGeom>
          <a:noFill/>
        </p:spPr>
      </p:pic>
      <p:sp>
        <p:nvSpPr>
          <p:cNvPr id="8" name="Oval 7"/>
          <p:cNvSpPr/>
          <p:nvPr/>
        </p:nvSpPr>
        <p:spPr>
          <a:xfrm>
            <a:off x="8251903" y="1605776"/>
            <a:ext cx="680224" cy="479503"/>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51902" y="1650381"/>
            <a:ext cx="691376" cy="369332"/>
          </a:xfrm>
          <a:prstGeom prst="rect">
            <a:avLst/>
          </a:prstGeom>
          <a:noFill/>
        </p:spPr>
        <p:txBody>
          <a:bodyPr wrap="square" rtlCol="0">
            <a:spAutoFit/>
          </a:bodyPr>
          <a:lstStyle/>
          <a:p>
            <a:pPr algn="ctr"/>
            <a:r>
              <a:rPr lang="en-US" dirty="0" smtClean="0">
                <a:solidFill>
                  <a:schemeClr val="bg1"/>
                </a:solidFill>
              </a:rPr>
              <a:t>New</a:t>
            </a:r>
            <a:endParaRPr lang="en-US" dirty="0">
              <a:solidFill>
                <a:schemeClr val="bg1"/>
              </a:solidFill>
            </a:endParaRPr>
          </a:p>
        </p:txBody>
      </p:sp>
      <p:sp>
        <p:nvSpPr>
          <p:cNvPr id="11" name="TextBox 10"/>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extLst>
      <p:ext uri="{BB962C8B-B14F-4D97-AF65-F5344CB8AC3E}">
        <p14:creationId xmlns:p14="http://schemas.microsoft.com/office/powerpoint/2010/main" xmlns="" val="3607713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68299" y="1059367"/>
            <a:ext cx="8208963" cy="4772722"/>
          </a:xfrm>
          <a:prstGeom prst="roundRect">
            <a:avLst>
              <a:gd name="adj" fmla="val 8221"/>
            </a:avLst>
          </a:prstGeom>
          <a:noFill/>
          <a:ln w="57150"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a:solidFill>
                <a:srgbClr val="FF0000"/>
              </a:solidFill>
            </a:endParaRPr>
          </a:p>
        </p:txBody>
      </p:sp>
      <p:sp>
        <p:nvSpPr>
          <p:cNvPr id="294913" name="Title 1"/>
          <p:cNvSpPr>
            <a:spLocks noGrp="1"/>
          </p:cNvSpPr>
          <p:nvPr>
            <p:ph type="title"/>
          </p:nvPr>
        </p:nvSpPr>
        <p:spPr>
          <a:xfrm>
            <a:off x="231775" y="39843"/>
            <a:ext cx="8458200" cy="814388"/>
          </a:xfrm>
        </p:spPr>
        <p:txBody>
          <a:bodyPr/>
          <a:lstStyle/>
          <a:p>
            <a:r>
              <a:rPr lang="en-US" dirty="0" smtClean="0">
                <a:latin typeface="Arial" charset="0"/>
              </a:rPr>
              <a:t>How do you get it</a:t>
            </a:r>
            <a:endParaRPr lang="en-US" dirty="0">
              <a:latin typeface="Arial" charset="0"/>
            </a:endParaRPr>
          </a:p>
        </p:txBody>
      </p:sp>
      <p:pic>
        <p:nvPicPr>
          <p:cNvPr id="1026" name="Picture 2" descr="C:\Users\x0marcom\Documents\2013\04_AS_Beaglebone Black\art\distributors\watterott_logo.png"/>
          <p:cNvPicPr>
            <a:picLocks noChangeAspect="1" noChangeArrowheads="1"/>
          </p:cNvPicPr>
          <p:nvPr/>
        </p:nvPicPr>
        <p:blipFill>
          <a:blip r:embed="rId2" cstate="print"/>
          <a:srcRect/>
          <a:stretch>
            <a:fillRect/>
          </a:stretch>
        </p:blipFill>
        <p:spPr bwMode="auto">
          <a:xfrm>
            <a:off x="3454555" y="3088887"/>
            <a:ext cx="2091845" cy="462234"/>
          </a:xfrm>
          <a:prstGeom prst="rect">
            <a:avLst/>
          </a:prstGeom>
          <a:noFill/>
        </p:spPr>
      </p:pic>
      <p:pic>
        <p:nvPicPr>
          <p:cNvPr id="1027" name="Picture 3" descr="C:\Users\x0marcom\Documents\2013\04_AS_Beaglebone Black\art\distributors\ada fruit logo.gif"/>
          <p:cNvPicPr>
            <a:picLocks noChangeAspect="1" noChangeArrowheads="1"/>
          </p:cNvPicPr>
          <p:nvPr/>
        </p:nvPicPr>
        <p:blipFill>
          <a:blip r:embed="rId3" cstate="print"/>
          <a:srcRect/>
          <a:stretch>
            <a:fillRect/>
          </a:stretch>
        </p:blipFill>
        <p:spPr bwMode="auto">
          <a:xfrm>
            <a:off x="3273733" y="3884144"/>
            <a:ext cx="1524481" cy="472533"/>
          </a:xfrm>
          <a:prstGeom prst="rect">
            <a:avLst/>
          </a:prstGeom>
          <a:noFill/>
        </p:spPr>
      </p:pic>
      <p:pic>
        <p:nvPicPr>
          <p:cNvPr id="1028" name="Picture 4" descr="C:\Users\x0marcom\Documents\2013\04_AS_Beaglebone Black\art\distributors\arrow_global_logo_300x250.png"/>
          <p:cNvPicPr>
            <a:picLocks noChangeAspect="1" noChangeArrowheads="1"/>
          </p:cNvPicPr>
          <p:nvPr/>
        </p:nvPicPr>
        <p:blipFill>
          <a:blip r:embed="rId4" cstate="print"/>
          <a:srcRect/>
          <a:stretch>
            <a:fillRect/>
          </a:stretch>
        </p:blipFill>
        <p:spPr bwMode="auto">
          <a:xfrm>
            <a:off x="3741930" y="1226634"/>
            <a:ext cx="1572607" cy="1040084"/>
          </a:xfrm>
          <a:prstGeom prst="rect">
            <a:avLst/>
          </a:prstGeom>
          <a:noFill/>
        </p:spPr>
      </p:pic>
      <p:pic>
        <p:nvPicPr>
          <p:cNvPr id="1029" name="Picture 5" descr="C:\Users\x0marcom\Documents\2013\04_AS_Beaglebone Black\art\distributors\Avnet.gif"/>
          <p:cNvPicPr>
            <a:picLocks noChangeAspect="1" noChangeArrowheads="1"/>
          </p:cNvPicPr>
          <p:nvPr/>
        </p:nvPicPr>
        <p:blipFill>
          <a:blip r:embed="rId5" cstate="print"/>
          <a:srcRect/>
          <a:stretch>
            <a:fillRect/>
          </a:stretch>
        </p:blipFill>
        <p:spPr bwMode="auto">
          <a:xfrm>
            <a:off x="6044671" y="2453990"/>
            <a:ext cx="2333393" cy="645572"/>
          </a:xfrm>
          <a:prstGeom prst="rect">
            <a:avLst/>
          </a:prstGeom>
          <a:noFill/>
        </p:spPr>
      </p:pic>
      <p:pic>
        <p:nvPicPr>
          <p:cNvPr id="1030" name="Picture 6" descr="C:\Users\x0marcom\Documents\2013\04_AS_Beaglebone Black\art\distributors\Chip see logo.png"/>
          <p:cNvPicPr>
            <a:picLocks noChangeAspect="1" noChangeArrowheads="1"/>
          </p:cNvPicPr>
          <p:nvPr/>
        </p:nvPicPr>
        <p:blipFill>
          <a:blip r:embed="rId6" cstate="print"/>
          <a:srcRect/>
          <a:stretch>
            <a:fillRect/>
          </a:stretch>
        </p:blipFill>
        <p:spPr bwMode="auto">
          <a:xfrm>
            <a:off x="920596" y="3683487"/>
            <a:ext cx="1978722" cy="459346"/>
          </a:xfrm>
          <a:prstGeom prst="rect">
            <a:avLst/>
          </a:prstGeom>
          <a:noFill/>
        </p:spPr>
      </p:pic>
      <p:pic>
        <p:nvPicPr>
          <p:cNvPr id="1031" name="Picture 7" descr="C:\Users\x0marcom\Documents\2013\04_AS_Beaglebone Black\art\distributors\Element 14 logo.jpg"/>
          <p:cNvPicPr>
            <a:picLocks noChangeAspect="1" noChangeArrowheads="1"/>
          </p:cNvPicPr>
          <p:nvPr/>
        </p:nvPicPr>
        <p:blipFill>
          <a:blip r:embed="rId7" cstate="print"/>
          <a:srcRect/>
          <a:stretch>
            <a:fillRect/>
          </a:stretch>
        </p:blipFill>
        <p:spPr bwMode="auto">
          <a:xfrm>
            <a:off x="903048" y="2163013"/>
            <a:ext cx="2246138" cy="581954"/>
          </a:xfrm>
          <a:prstGeom prst="rect">
            <a:avLst/>
          </a:prstGeom>
          <a:noFill/>
        </p:spPr>
      </p:pic>
      <p:pic>
        <p:nvPicPr>
          <p:cNvPr id="1032" name="Picture 8" descr="C:\Users\x0marcom\Documents\2013\04_AS_Beaglebone Black\art\distributors\IDA Systems.jpg"/>
          <p:cNvPicPr>
            <a:picLocks noChangeAspect="1" noChangeArrowheads="1"/>
          </p:cNvPicPr>
          <p:nvPr/>
        </p:nvPicPr>
        <p:blipFill>
          <a:blip r:embed="rId8" cstate="print"/>
          <a:srcRect/>
          <a:stretch>
            <a:fillRect/>
          </a:stretch>
        </p:blipFill>
        <p:spPr bwMode="auto">
          <a:xfrm>
            <a:off x="6495895" y="5073804"/>
            <a:ext cx="1701830" cy="533710"/>
          </a:xfrm>
          <a:prstGeom prst="rect">
            <a:avLst/>
          </a:prstGeom>
          <a:noFill/>
        </p:spPr>
      </p:pic>
      <p:pic>
        <p:nvPicPr>
          <p:cNvPr id="1033" name="Picture 9" descr="C:\Users\x0marcom\Documents\2013\04_AS_Beaglebone Black\art\distributors\Lextronic logo.jpg"/>
          <p:cNvPicPr>
            <a:picLocks noChangeAspect="1" noChangeArrowheads="1"/>
          </p:cNvPicPr>
          <p:nvPr/>
        </p:nvPicPr>
        <p:blipFill>
          <a:blip r:embed="rId9" cstate="print"/>
          <a:srcRect/>
          <a:stretch>
            <a:fillRect/>
          </a:stretch>
        </p:blipFill>
        <p:spPr bwMode="auto">
          <a:xfrm>
            <a:off x="6739753" y="3691054"/>
            <a:ext cx="1701720" cy="612619"/>
          </a:xfrm>
          <a:prstGeom prst="rect">
            <a:avLst/>
          </a:prstGeom>
          <a:noFill/>
        </p:spPr>
      </p:pic>
      <p:pic>
        <p:nvPicPr>
          <p:cNvPr id="1034" name="Picture 10" descr="C:\Users\x0marcom\Documents\2013\04_AS_Beaglebone Black\art\distributors\liquidware_logo_new.png"/>
          <p:cNvPicPr>
            <a:picLocks noChangeAspect="1" noChangeArrowheads="1"/>
          </p:cNvPicPr>
          <p:nvPr/>
        </p:nvPicPr>
        <p:blipFill>
          <a:blip r:embed="rId10" cstate="print"/>
          <a:srcRect/>
          <a:stretch>
            <a:fillRect/>
          </a:stretch>
        </p:blipFill>
        <p:spPr bwMode="auto">
          <a:xfrm>
            <a:off x="2718985" y="4972533"/>
            <a:ext cx="1476375" cy="295275"/>
          </a:xfrm>
          <a:prstGeom prst="rect">
            <a:avLst/>
          </a:prstGeom>
          <a:noFill/>
        </p:spPr>
      </p:pic>
      <p:pic>
        <p:nvPicPr>
          <p:cNvPr id="1035" name="Picture 11" descr="C:\Users\x0marcom\Documents\2013\04_AS_Beaglebone Black\art\distributors\MakerShed.jpg"/>
          <p:cNvPicPr>
            <a:picLocks noChangeAspect="1" noChangeArrowheads="1"/>
          </p:cNvPicPr>
          <p:nvPr/>
        </p:nvPicPr>
        <p:blipFill>
          <a:blip r:embed="rId11" cstate="print"/>
          <a:srcRect/>
          <a:stretch>
            <a:fillRect/>
          </a:stretch>
        </p:blipFill>
        <p:spPr bwMode="auto">
          <a:xfrm>
            <a:off x="4545881" y="4484696"/>
            <a:ext cx="2362901" cy="545285"/>
          </a:xfrm>
          <a:prstGeom prst="rect">
            <a:avLst/>
          </a:prstGeom>
          <a:noFill/>
        </p:spPr>
      </p:pic>
      <p:pic>
        <p:nvPicPr>
          <p:cNvPr id="1036" name="Picture 12" descr="C:\Users\x0marcom\Documents\2013\04_AS_Beaglebone Black\art\distributors\mouser sm.jpg"/>
          <p:cNvPicPr>
            <a:picLocks noChangeAspect="1" noChangeArrowheads="1"/>
          </p:cNvPicPr>
          <p:nvPr/>
        </p:nvPicPr>
        <p:blipFill>
          <a:blip r:embed="rId12" cstate="print"/>
          <a:srcRect/>
          <a:stretch>
            <a:fillRect/>
          </a:stretch>
        </p:blipFill>
        <p:spPr bwMode="auto">
          <a:xfrm>
            <a:off x="735980" y="1428363"/>
            <a:ext cx="1672683" cy="667912"/>
          </a:xfrm>
          <a:prstGeom prst="rect">
            <a:avLst/>
          </a:prstGeom>
          <a:noFill/>
        </p:spPr>
      </p:pic>
      <p:pic>
        <p:nvPicPr>
          <p:cNvPr id="1037" name="Picture 13" descr="C:\Users\x0marcom\Documents\2013\04_AS_Beaglebone Black\art\distributors\Special computing.jpg"/>
          <p:cNvPicPr>
            <a:picLocks noChangeAspect="1" noChangeArrowheads="1"/>
          </p:cNvPicPr>
          <p:nvPr/>
        </p:nvPicPr>
        <p:blipFill>
          <a:blip r:embed="rId13" cstate="print"/>
          <a:srcRect/>
          <a:stretch>
            <a:fillRect/>
          </a:stretch>
        </p:blipFill>
        <p:spPr bwMode="auto">
          <a:xfrm>
            <a:off x="5225507" y="3757962"/>
            <a:ext cx="1315843" cy="535258"/>
          </a:xfrm>
          <a:prstGeom prst="rect">
            <a:avLst/>
          </a:prstGeom>
          <a:noFill/>
        </p:spPr>
      </p:pic>
      <p:pic>
        <p:nvPicPr>
          <p:cNvPr id="1038" name="Picture 14" descr="C:\Users\x0marcom\Documents\2013\04_AS_Beaglebone Black\art\distributors\TechShare_logo.png"/>
          <p:cNvPicPr>
            <a:picLocks noChangeAspect="1" noChangeArrowheads="1"/>
          </p:cNvPicPr>
          <p:nvPr/>
        </p:nvPicPr>
        <p:blipFill>
          <a:blip r:embed="rId14" cstate="print"/>
          <a:srcRect/>
          <a:stretch>
            <a:fillRect/>
          </a:stretch>
        </p:blipFill>
        <p:spPr bwMode="auto">
          <a:xfrm>
            <a:off x="658305" y="2900464"/>
            <a:ext cx="2381250" cy="533400"/>
          </a:xfrm>
          <a:prstGeom prst="rect">
            <a:avLst/>
          </a:prstGeom>
          <a:noFill/>
        </p:spPr>
      </p:pic>
      <p:pic>
        <p:nvPicPr>
          <p:cNvPr id="1039" name="Picture 15" descr="C:\Users\x0marcom\Documents\2013\04_AS_Beaglebone Black\art\distributors\Tenet-Technetronics.jpg"/>
          <p:cNvPicPr>
            <a:picLocks noChangeAspect="1" noChangeArrowheads="1"/>
          </p:cNvPicPr>
          <p:nvPr/>
        </p:nvPicPr>
        <p:blipFill>
          <a:blip r:embed="rId15" cstate="print">
            <a:clrChange>
              <a:clrFrom>
                <a:srgbClr val="FFFFFD"/>
              </a:clrFrom>
              <a:clrTo>
                <a:srgbClr val="FFFFFD">
                  <a:alpha val="0"/>
                </a:srgbClr>
              </a:clrTo>
            </a:clrChange>
          </a:blip>
          <a:srcRect/>
          <a:stretch>
            <a:fillRect/>
          </a:stretch>
        </p:blipFill>
        <p:spPr bwMode="auto">
          <a:xfrm>
            <a:off x="509589" y="4302099"/>
            <a:ext cx="1954832" cy="1508847"/>
          </a:xfrm>
          <a:prstGeom prst="rect">
            <a:avLst/>
          </a:prstGeom>
          <a:noFill/>
        </p:spPr>
      </p:pic>
      <p:pic>
        <p:nvPicPr>
          <p:cNvPr id="1040" name="Picture 16" descr="C:\Users\x0marcom\Documents\2013\04_AS_Beaglebone Black\art\distributors\tigal-logo.jpg"/>
          <p:cNvPicPr>
            <a:picLocks noChangeAspect="1" noChangeArrowheads="1"/>
          </p:cNvPicPr>
          <p:nvPr/>
        </p:nvPicPr>
        <p:blipFill>
          <a:blip r:embed="rId16" cstate="print"/>
          <a:srcRect/>
          <a:stretch>
            <a:fillRect/>
          </a:stretch>
        </p:blipFill>
        <p:spPr bwMode="auto">
          <a:xfrm>
            <a:off x="3845714" y="2158430"/>
            <a:ext cx="1905000" cy="723900"/>
          </a:xfrm>
          <a:prstGeom prst="rect">
            <a:avLst/>
          </a:prstGeom>
          <a:noFill/>
        </p:spPr>
      </p:pic>
      <p:sp>
        <p:nvSpPr>
          <p:cNvPr id="21" name="Rectangle 20"/>
          <p:cNvSpPr/>
          <p:nvPr/>
        </p:nvSpPr>
        <p:spPr>
          <a:xfrm>
            <a:off x="3590716" y="5962886"/>
            <a:ext cx="1824538" cy="307777"/>
          </a:xfrm>
          <a:prstGeom prst="rect">
            <a:avLst/>
          </a:prstGeom>
        </p:spPr>
        <p:txBody>
          <a:bodyPr wrap="none">
            <a:spAutoFit/>
          </a:bodyPr>
          <a:lstStyle/>
          <a:p>
            <a:pPr algn="ctr"/>
            <a:r>
              <a:rPr lang="en-US" sz="1400" dirty="0" smtClean="0">
                <a:solidFill>
                  <a:schemeClr val="bg2"/>
                </a:solidFill>
                <a:hlinkClick r:id="rId17"/>
              </a:rPr>
              <a:t>beagleboard.org/buy</a:t>
            </a:r>
            <a:endParaRPr lang="en-US" sz="1400" dirty="0">
              <a:solidFill>
                <a:schemeClr val="bg2"/>
              </a:solidFill>
            </a:endParaRPr>
          </a:p>
        </p:txBody>
      </p:sp>
      <p:pic>
        <p:nvPicPr>
          <p:cNvPr id="2050" name="Picture 2"/>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6592593" y="1363294"/>
            <a:ext cx="1490663" cy="766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4505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71475" y="4376065"/>
            <a:ext cx="7112167" cy="1203158"/>
          </a:xfrm>
          <a:prstGeom prst="roundRect">
            <a:avLst>
              <a:gd name="adj" fmla="val 18566"/>
            </a:avLst>
          </a:prstGeom>
          <a:solidFill>
            <a:srgbClr val="FFFFFF">
              <a:alpha val="69804"/>
            </a:srgbClr>
          </a:solidFill>
          <a:ln w="57150"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8" name="Rounded Rectangle 7"/>
          <p:cNvSpPr/>
          <p:nvPr/>
        </p:nvSpPr>
        <p:spPr>
          <a:xfrm>
            <a:off x="371476" y="2855593"/>
            <a:ext cx="7112167" cy="1203158"/>
          </a:xfrm>
          <a:prstGeom prst="roundRect">
            <a:avLst>
              <a:gd name="adj" fmla="val 18566"/>
            </a:avLst>
          </a:prstGeom>
          <a:solidFill>
            <a:srgbClr val="FFFFFF">
              <a:alpha val="69804"/>
            </a:srgb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11266" name="Rectangle 2"/>
          <p:cNvSpPr>
            <a:spLocks noGrp="1" noChangeArrowheads="1"/>
          </p:cNvSpPr>
          <p:nvPr>
            <p:ph type="title"/>
          </p:nvPr>
        </p:nvSpPr>
        <p:spPr>
          <a:xfrm>
            <a:off x="231775" y="148978"/>
            <a:ext cx="8458200" cy="814388"/>
          </a:xfrm>
        </p:spPr>
        <p:txBody>
          <a:bodyPr/>
          <a:lstStyle/>
          <a:p>
            <a:r>
              <a:rPr lang="en-US" dirty="0" smtClean="0"/>
              <a:t>BeagleBone Black – 1 GHz performance ready to use for $45</a:t>
            </a:r>
          </a:p>
        </p:txBody>
      </p:sp>
      <p:sp>
        <p:nvSpPr>
          <p:cNvPr id="11268" name="Slide Number Placeholder 3"/>
          <p:cNvSpPr>
            <a:spLocks noGrp="1"/>
          </p:cNvSpPr>
          <p:nvPr>
            <p:ph type="sldNum" sz="quarter" idx="10"/>
          </p:nvPr>
        </p:nvSpPr>
        <p:spPr>
          <a:noFill/>
        </p:spPr>
        <p:txBody>
          <a:bodyPr/>
          <a:lstStyle/>
          <a:p>
            <a:fld id="{F49E4F3A-F8CE-491F-9918-EDBB0B43E753}" type="slidenum">
              <a:rPr lang="en-US" smtClean="0"/>
              <a:pPr/>
              <a:t>2</a:t>
            </a:fld>
            <a:endParaRPr lang="en-US" dirty="0" smtClean="0"/>
          </a:p>
        </p:txBody>
      </p:sp>
      <p:sp>
        <p:nvSpPr>
          <p:cNvPr id="5" name="Content Placeholder 4"/>
          <p:cNvSpPr>
            <a:spLocks noGrp="1"/>
          </p:cNvSpPr>
          <p:nvPr>
            <p:ph idx="1"/>
          </p:nvPr>
        </p:nvSpPr>
        <p:spPr>
          <a:xfrm>
            <a:off x="587635" y="2882819"/>
            <a:ext cx="5488312" cy="1129248"/>
          </a:xfrm>
        </p:spPr>
        <p:txBody>
          <a:bodyPr anchor="ctr"/>
          <a:lstStyle/>
          <a:p>
            <a:pPr marL="0" indent="0">
              <a:buNone/>
            </a:pPr>
            <a:r>
              <a:rPr lang="en-US" sz="2600" dirty="0" smtClean="0">
                <a:solidFill>
                  <a:schemeClr val="tx1">
                    <a:lumMod val="65000"/>
                    <a:lumOff val="35000"/>
                  </a:schemeClr>
                </a:solidFill>
                <a:ea typeface="ＭＳ Ｐゴシック" pitchFamily="34" charset="-128"/>
              </a:rPr>
              <a:t>All you need is in the box</a:t>
            </a:r>
            <a:endParaRPr lang="en-US" sz="2600" dirty="0">
              <a:solidFill>
                <a:schemeClr val="tx1">
                  <a:lumMod val="65000"/>
                  <a:lumOff val="35000"/>
                </a:schemeClr>
              </a:solidFill>
            </a:endParaRPr>
          </a:p>
        </p:txBody>
      </p:sp>
      <p:sp>
        <p:nvSpPr>
          <p:cNvPr id="6" name="Content Placeholder 4"/>
          <p:cNvSpPr txBox="1">
            <a:spLocks/>
          </p:cNvSpPr>
          <p:nvPr/>
        </p:nvSpPr>
        <p:spPr bwMode="auto">
          <a:xfrm>
            <a:off x="587037" y="4376065"/>
            <a:ext cx="5307175" cy="1171073"/>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eaLnBrk="1" hangingPunct="1">
              <a:defRPr/>
            </a:pPr>
            <a:r>
              <a:rPr lang="en-US" sz="2600" dirty="0" smtClean="0">
                <a:solidFill>
                  <a:schemeClr val="tx1">
                    <a:lumMod val="65000"/>
                    <a:lumOff val="35000"/>
                  </a:schemeClr>
                </a:solidFill>
              </a:rPr>
              <a:t>Proven ecosystem from prototype     to product</a:t>
            </a:r>
          </a:p>
        </p:txBody>
      </p:sp>
      <p:grpSp>
        <p:nvGrpSpPr>
          <p:cNvPr id="20" name="Group 19"/>
          <p:cNvGrpSpPr/>
          <p:nvPr/>
        </p:nvGrpSpPr>
        <p:grpSpPr>
          <a:xfrm>
            <a:off x="371476" y="1371600"/>
            <a:ext cx="7112167" cy="1203158"/>
            <a:chOff x="371476" y="4359435"/>
            <a:chExt cx="7112167" cy="1203158"/>
          </a:xfrm>
        </p:grpSpPr>
        <p:sp>
          <p:nvSpPr>
            <p:cNvPr id="12" name="Rounded Rectangle 11"/>
            <p:cNvSpPr/>
            <p:nvPr/>
          </p:nvSpPr>
          <p:spPr>
            <a:xfrm>
              <a:off x="371476" y="4359435"/>
              <a:ext cx="7112167" cy="1203158"/>
            </a:xfrm>
            <a:prstGeom prst="roundRect">
              <a:avLst>
                <a:gd name="adj" fmla="val 18566"/>
              </a:avLst>
            </a:prstGeom>
            <a:solidFill>
              <a:srgbClr val="FFFFFF">
                <a:alpha val="69804"/>
              </a:srgbClr>
            </a:solidFill>
            <a:ln w="5715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chemeClr val="tx1">
                    <a:lumMod val="65000"/>
                    <a:lumOff val="35000"/>
                  </a:schemeClr>
                </a:solidFill>
              </a:endParaRPr>
            </a:p>
          </p:txBody>
        </p:sp>
        <p:sp>
          <p:nvSpPr>
            <p:cNvPr id="7" name="Content Placeholder 4"/>
            <p:cNvSpPr txBox="1">
              <a:spLocks/>
            </p:cNvSpPr>
            <p:nvPr/>
          </p:nvSpPr>
          <p:spPr bwMode="auto">
            <a:xfrm>
              <a:off x="587037" y="4457401"/>
              <a:ext cx="5076784" cy="1004936"/>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eaLnBrk="0" hangingPunct="0">
                <a:spcBef>
                  <a:spcPct val="20000"/>
                </a:spcBef>
                <a:defRPr/>
              </a:pPr>
              <a:r>
                <a:rPr lang="en-US" sz="2600" dirty="0">
                  <a:solidFill>
                    <a:schemeClr val="tx1">
                      <a:lumMod val="65000"/>
                      <a:lumOff val="35000"/>
                    </a:schemeClr>
                  </a:solidFill>
                </a:rPr>
                <a:t>T</a:t>
              </a:r>
              <a:r>
                <a:rPr lang="en-US" sz="2600" dirty="0" smtClean="0">
                  <a:solidFill>
                    <a:schemeClr val="tx1">
                      <a:lumMod val="65000"/>
                      <a:lumOff val="35000"/>
                    </a:schemeClr>
                  </a:solidFill>
                </a:rPr>
                <a:t>ruly flexible open hardware and software development platform</a:t>
              </a:r>
              <a:endParaRPr lang="en-US" sz="2600" strike="sngStrike" dirty="0">
                <a:solidFill>
                  <a:schemeClr val="tx1">
                    <a:lumMod val="65000"/>
                    <a:lumOff val="35000"/>
                  </a:schemeClr>
                </a:solidFill>
              </a:endParaRPr>
            </a:p>
          </p:txBody>
        </p:sp>
      </p:grpSp>
      <p:sp>
        <p:nvSpPr>
          <p:cNvPr id="11" name="Rectangle 10"/>
          <p:cNvSpPr/>
          <p:nvPr/>
        </p:nvSpPr>
        <p:spPr>
          <a:xfrm>
            <a:off x="479763" y="5855224"/>
            <a:ext cx="8205788" cy="369332"/>
          </a:xfrm>
          <a:prstGeom prst="rect">
            <a:avLst/>
          </a:prstGeom>
        </p:spPr>
        <p:txBody>
          <a:bodyPr wrap="square">
            <a:spAutoFit/>
          </a:bodyPr>
          <a:lstStyle/>
          <a:p>
            <a:pPr algn="ctr" eaLnBrk="0" hangingPunct="0">
              <a:spcBef>
                <a:spcPct val="20000"/>
              </a:spcBef>
              <a:defRPr/>
            </a:pPr>
            <a:r>
              <a:rPr lang="en-US" b="1" dirty="0" smtClean="0"/>
              <a:t>BeagleBone Black </a:t>
            </a:r>
            <a:r>
              <a:rPr lang="en-US" b="1" dirty="0" smtClean="0">
                <a:solidFill>
                  <a:schemeClr val="bg2"/>
                </a:solidFill>
              </a:rPr>
              <a:t>– the best deal in open-source computing</a:t>
            </a:r>
            <a:endParaRPr lang="en-US" b="1" strike="sngStrike" dirty="0">
              <a:solidFill>
                <a:schemeClr val="bg2"/>
              </a:solidFill>
            </a:endParaRPr>
          </a:p>
        </p:txBody>
      </p:sp>
      <p:sp>
        <p:nvSpPr>
          <p:cNvPr id="13" name="Rectangle 12"/>
          <p:cNvSpPr/>
          <p:nvPr/>
        </p:nvSpPr>
        <p:spPr>
          <a:xfrm>
            <a:off x="6280484" y="1118935"/>
            <a:ext cx="2646948" cy="430730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C:\Users\x0marcom\Documents\2013\04_AS_Beaglebone Black\BeagleBone Black IMG_5056_final_outline tiny.png"/>
          <p:cNvPicPr>
            <a:picLocks noChangeAspect="1" noChangeArrowheads="1"/>
          </p:cNvPicPr>
          <p:nvPr/>
        </p:nvPicPr>
        <p:blipFill>
          <a:blip r:embed="rId3" cstate="print"/>
          <a:srcRect/>
          <a:stretch>
            <a:fillRect/>
          </a:stretch>
        </p:blipFill>
        <p:spPr bwMode="auto">
          <a:xfrm>
            <a:off x="6346667" y="477250"/>
            <a:ext cx="2568736" cy="1712491"/>
          </a:xfrm>
          <a:prstGeom prst="rect">
            <a:avLst/>
          </a:prstGeom>
          <a:noFill/>
          <a:effectLst>
            <a:outerShdw blurRad="304800" dist="165100" dir="5400000" algn="t" rotWithShape="0">
              <a:prstClr val="black">
                <a:alpha val="40000"/>
              </a:prstClr>
            </a:outerShdw>
          </a:effectLst>
        </p:spPr>
      </p:pic>
      <p:sp>
        <p:nvSpPr>
          <p:cNvPr id="16" name="Rectangle 15"/>
          <p:cNvSpPr/>
          <p:nvPr/>
        </p:nvSpPr>
        <p:spPr>
          <a:xfrm>
            <a:off x="6388766" y="2467347"/>
            <a:ext cx="2514593" cy="2703304"/>
          </a:xfrm>
          <a:prstGeom prst="rect">
            <a:avLst/>
          </a:prstGeom>
        </p:spPr>
        <p:txBody>
          <a:bodyPr wrap="square">
            <a:spAutoFit/>
          </a:bodyPr>
          <a:lstStyle/>
          <a:p>
            <a:pPr marL="168275" indent="-168275">
              <a:lnSpc>
                <a:spcPct val="85000"/>
              </a:lnSpc>
              <a:spcAft>
                <a:spcPts val="400"/>
              </a:spcAft>
              <a:buFont typeface="Arial" pitchFamily="34" charset="0"/>
              <a:buChar char="•"/>
            </a:pPr>
            <a:r>
              <a:rPr lang="en-US" sz="1500" dirty="0" smtClean="0"/>
              <a:t>Ready to use: $45</a:t>
            </a:r>
          </a:p>
          <a:p>
            <a:pPr marL="168275" indent="-168275">
              <a:lnSpc>
                <a:spcPct val="85000"/>
              </a:lnSpc>
              <a:spcAft>
                <a:spcPts val="400"/>
              </a:spcAft>
              <a:buFont typeface="Arial" pitchFamily="34" charset="0"/>
              <a:buChar char="•"/>
            </a:pPr>
            <a:r>
              <a:rPr lang="en-US" sz="1500" dirty="0" smtClean="0"/>
              <a:t>1 GHz performance</a:t>
            </a:r>
          </a:p>
          <a:p>
            <a:pPr marL="168275" indent="-168275">
              <a:lnSpc>
                <a:spcPct val="85000"/>
              </a:lnSpc>
              <a:spcAft>
                <a:spcPts val="400"/>
              </a:spcAft>
              <a:buFont typeface="Arial" pitchFamily="34" charset="0"/>
              <a:buChar char="•"/>
            </a:pPr>
            <a:r>
              <a:rPr lang="en-US" sz="1500" dirty="0" smtClean="0"/>
              <a:t>On-board HDMI to connect directly to TVs and monitors </a:t>
            </a:r>
          </a:p>
          <a:p>
            <a:pPr marL="168275" indent="-168275">
              <a:lnSpc>
                <a:spcPct val="85000"/>
              </a:lnSpc>
              <a:spcAft>
                <a:spcPts val="400"/>
              </a:spcAft>
              <a:buFont typeface="Arial" pitchFamily="34" charset="0"/>
              <a:buChar char="•"/>
            </a:pPr>
            <a:r>
              <a:rPr lang="en-US" sz="1500" dirty="0" smtClean="0"/>
              <a:t>More and faster memory now with 512MB</a:t>
            </a:r>
            <a:r>
              <a:rPr lang="en-US" sz="1500" b="1" dirty="0" smtClean="0"/>
              <a:t> </a:t>
            </a:r>
            <a:r>
              <a:rPr lang="en-US" sz="1500" dirty="0" smtClean="0"/>
              <a:t>DDR3 </a:t>
            </a:r>
          </a:p>
          <a:p>
            <a:pPr marL="168275" indent="-168275">
              <a:lnSpc>
                <a:spcPct val="85000"/>
              </a:lnSpc>
              <a:spcAft>
                <a:spcPts val="400"/>
              </a:spcAft>
              <a:buFont typeface="Arial" pitchFamily="34" charset="0"/>
              <a:buChar char="•"/>
            </a:pPr>
            <a:r>
              <a:rPr lang="en-US" sz="1500" dirty="0" smtClean="0"/>
              <a:t>On-board flash storage frees up the microSD card slot </a:t>
            </a:r>
          </a:p>
          <a:p>
            <a:pPr marL="168275" indent="-168275">
              <a:lnSpc>
                <a:spcPct val="85000"/>
              </a:lnSpc>
              <a:spcAft>
                <a:spcPts val="400"/>
              </a:spcAft>
              <a:buFont typeface="Arial" pitchFamily="34" charset="0"/>
              <a:buChar char="•"/>
            </a:pPr>
            <a:r>
              <a:rPr lang="en-US" sz="1500" dirty="0" smtClean="0"/>
              <a:t>Support for existing </a:t>
            </a:r>
            <a:br>
              <a:rPr lang="en-US" sz="1500" dirty="0" smtClean="0"/>
            </a:br>
            <a:r>
              <a:rPr lang="en-US" sz="1500" dirty="0" smtClean="0"/>
              <a:t>Cape plug-in boards </a:t>
            </a:r>
            <a:endParaRPr lang="en-US" sz="1500" dirty="0"/>
          </a:p>
        </p:txBody>
      </p:sp>
      <p:sp>
        <p:nvSpPr>
          <p:cNvPr id="17" name="Oval 16"/>
          <p:cNvSpPr/>
          <p:nvPr/>
        </p:nvSpPr>
        <p:spPr>
          <a:xfrm>
            <a:off x="5871402" y="1636291"/>
            <a:ext cx="926430" cy="60157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894212" y="1660348"/>
            <a:ext cx="854243" cy="523220"/>
          </a:xfrm>
          <a:prstGeom prst="rect">
            <a:avLst/>
          </a:prstGeom>
          <a:noFill/>
        </p:spPr>
        <p:txBody>
          <a:bodyPr wrap="square" rtlCol="0">
            <a:spAutoFit/>
          </a:bodyPr>
          <a:lstStyle/>
          <a:p>
            <a:r>
              <a:rPr lang="en-US" sz="2800" b="1" dirty="0" smtClean="0">
                <a:solidFill>
                  <a:schemeClr val="bg1"/>
                </a:solidFill>
              </a:rPr>
              <a:t>$45</a:t>
            </a:r>
            <a:endParaRPr lang="en-US" sz="2800" b="1" dirty="0">
              <a:solidFill>
                <a:schemeClr val="bg1"/>
              </a:solidFill>
            </a:endParaRPr>
          </a:p>
        </p:txBody>
      </p:sp>
      <p:sp>
        <p:nvSpPr>
          <p:cNvPr id="19" name="Rectangle 18"/>
          <p:cNvSpPr/>
          <p:nvPr/>
        </p:nvSpPr>
        <p:spPr>
          <a:xfrm>
            <a:off x="6553065" y="2125396"/>
            <a:ext cx="1972015" cy="338554"/>
          </a:xfrm>
          <a:prstGeom prst="rect">
            <a:avLst/>
          </a:prstGeom>
        </p:spPr>
        <p:txBody>
          <a:bodyPr wrap="none">
            <a:spAutoFit/>
          </a:bodyPr>
          <a:lstStyle/>
          <a:p>
            <a:r>
              <a:rPr lang="en-US" sz="1600" b="1" dirty="0" smtClean="0"/>
              <a:t>BeagleBone Black</a:t>
            </a:r>
            <a:endParaRPr lang="en-US" sz="1600" dirty="0"/>
          </a:p>
        </p:txBody>
      </p:sp>
      <p:sp>
        <p:nvSpPr>
          <p:cNvPr id="21" name="Oval 20"/>
          <p:cNvSpPr/>
          <p:nvPr/>
        </p:nvSpPr>
        <p:spPr>
          <a:xfrm>
            <a:off x="277222" y="4287841"/>
            <a:ext cx="264697" cy="264697"/>
          </a:xfrm>
          <a:prstGeom prst="ellipse">
            <a:avLst/>
          </a:prstGeom>
          <a:solidFill>
            <a:srgbClr val="FFFF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6747" y="2765845"/>
            <a:ext cx="264697" cy="264697"/>
          </a:xfrm>
          <a:prstGeom prst="ellipse">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6747" y="1281367"/>
            <a:ext cx="264697" cy="264697"/>
          </a:xfrm>
          <a:prstGeom prst="ellipse">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x0marcom\Documents\2013\04_AS_Beaglebone Black v2\art\new board\IMG_5056_final new 4-11-13 outline sm.jpg"/>
          <p:cNvPicPr>
            <a:picLocks noChangeAspect="1" noChangeArrowheads="1"/>
          </p:cNvPicPr>
          <p:nvPr/>
        </p:nvPicPr>
        <p:blipFill>
          <a:blip r:embed="rId3" cstate="print"/>
          <a:srcRect/>
          <a:stretch>
            <a:fillRect/>
          </a:stretch>
        </p:blipFill>
        <p:spPr bwMode="auto">
          <a:xfrm>
            <a:off x="2227763" y="1351902"/>
            <a:ext cx="4124728" cy="3184553"/>
          </a:xfrm>
          <a:prstGeom prst="rect">
            <a:avLst/>
          </a:prstGeom>
          <a:noFill/>
        </p:spPr>
      </p:pic>
      <p:sp>
        <p:nvSpPr>
          <p:cNvPr id="2" name="Title 1"/>
          <p:cNvSpPr>
            <a:spLocks noGrp="1"/>
          </p:cNvSpPr>
          <p:nvPr>
            <p:ph type="title"/>
          </p:nvPr>
        </p:nvSpPr>
        <p:spPr>
          <a:xfrm>
            <a:off x="231775" y="142875"/>
            <a:ext cx="8458200" cy="814388"/>
          </a:xfrm>
        </p:spPr>
        <p:txBody>
          <a:bodyPr/>
          <a:lstStyle/>
          <a:p>
            <a:r>
              <a:rPr lang="en-US" dirty="0" smtClean="0"/>
              <a:t>BeagleBone Black </a:t>
            </a:r>
            <a:br>
              <a:rPr lang="en-US" dirty="0" smtClean="0"/>
            </a:br>
            <a:r>
              <a:rPr lang="en-US" dirty="0" smtClean="0"/>
              <a:t>1 GHz performance ready to use for $45</a:t>
            </a:r>
            <a:endParaRPr lang="en-US" dirty="0"/>
          </a:p>
        </p:txBody>
      </p:sp>
      <p:sp>
        <p:nvSpPr>
          <p:cNvPr id="4" name="Slide Number Placeholder 3"/>
          <p:cNvSpPr>
            <a:spLocks noGrp="1"/>
          </p:cNvSpPr>
          <p:nvPr>
            <p:ph type="sldNum" sz="quarter" idx="10"/>
          </p:nvPr>
        </p:nvSpPr>
        <p:spPr/>
        <p:txBody>
          <a:bodyPr/>
          <a:lstStyle/>
          <a:p>
            <a:pPr>
              <a:defRPr/>
            </a:pPr>
            <a:fld id="{4664BF66-A868-43C0-860E-C1E0EDB30C80}" type="slidenum">
              <a:rPr lang="en-US" smtClean="0"/>
              <a:pPr>
                <a:defRPr/>
              </a:pPr>
              <a:t>3</a:t>
            </a:fld>
            <a:endParaRPr lang="en-US" dirty="0"/>
          </a:p>
        </p:txBody>
      </p:sp>
      <p:sp>
        <p:nvSpPr>
          <p:cNvPr id="6" name="TextBox 8"/>
          <p:cNvSpPr txBox="1">
            <a:spLocks noChangeArrowheads="1"/>
          </p:cNvSpPr>
          <p:nvPr/>
        </p:nvSpPr>
        <p:spPr bwMode="auto">
          <a:xfrm>
            <a:off x="3132735" y="5155746"/>
            <a:ext cx="68159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chemeClr val="bg1">
                    <a:lumMod val="50000"/>
                  </a:schemeClr>
                </a:solidFill>
              </a:rPr>
              <a:t>Boot </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Button</a:t>
            </a:r>
            <a:endParaRPr lang="en-US" dirty="0">
              <a:solidFill>
                <a:schemeClr val="bg1">
                  <a:lumMod val="50000"/>
                </a:schemeClr>
              </a:solidFill>
            </a:endParaRPr>
          </a:p>
        </p:txBody>
      </p:sp>
      <p:sp>
        <p:nvSpPr>
          <p:cNvPr id="7" name="TextBox 9"/>
          <p:cNvSpPr txBox="1">
            <a:spLocks noChangeArrowheads="1"/>
          </p:cNvSpPr>
          <p:nvPr/>
        </p:nvSpPr>
        <p:spPr bwMode="auto">
          <a:xfrm>
            <a:off x="7157370" y="1516111"/>
            <a:ext cx="11416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chemeClr val="bg1">
                    <a:lumMod val="50000"/>
                  </a:schemeClr>
                </a:solidFill>
              </a:rPr>
              <a:t>Reset Button</a:t>
            </a:r>
          </a:p>
        </p:txBody>
      </p:sp>
      <p:sp>
        <p:nvSpPr>
          <p:cNvPr id="8" name="TextBox 10"/>
          <p:cNvSpPr txBox="1">
            <a:spLocks noChangeArrowheads="1"/>
          </p:cNvSpPr>
          <p:nvPr/>
        </p:nvSpPr>
        <p:spPr bwMode="auto">
          <a:xfrm>
            <a:off x="7167567" y="1281227"/>
            <a:ext cx="59503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chemeClr val="bg1">
                    <a:lumMod val="50000"/>
                  </a:schemeClr>
                </a:solidFill>
              </a:rPr>
              <a:t>LEDS</a:t>
            </a:r>
          </a:p>
        </p:txBody>
      </p:sp>
      <p:sp>
        <p:nvSpPr>
          <p:cNvPr id="9" name="TextBox 11"/>
          <p:cNvSpPr txBox="1">
            <a:spLocks noChangeArrowheads="1"/>
          </p:cNvSpPr>
          <p:nvPr/>
        </p:nvSpPr>
        <p:spPr bwMode="auto">
          <a:xfrm>
            <a:off x="284203" y="1039444"/>
            <a:ext cx="131959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10/100 Ethernet</a:t>
            </a:r>
          </a:p>
        </p:txBody>
      </p:sp>
      <p:sp>
        <p:nvSpPr>
          <p:cNvPr id="10" name="TextBox 12"/>
          <p:cNvSpPr txBox="1">
            <a:spLocks noChangeArrowheads="1"/>
          </p:cNvSpPr>
          <p:nvPr/>
        </p:nvSpPr>
        <p:spPr bwMode="auto">
          <a:xfrm>
            <a:off x="3922044" y="1277133"/>
            <a:ext cx="119182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chemeClr val="bg1">
                    <a:lumMod val="50000"/>
                  </a:schemeClr>
                </a:solidFill>
              </a:rPr>
              <a:t>DC </a:t>
            </a:r>
            <a:r>
              <a:rPr lang="en-US" dirty="0" smtClean="0">
                <a:solidFill>
                  <a:schemeClr val="bg1">
                    <a:lumMod val="50000"/>
                  </a:schemeClr>
                </a:solidFill>
              </a:rPr>
              <a:t>Power</a:t>
            </a:r>
            <a:endParaRPr lang="en-US" dirty="0">
              <a:solidFill>
                <a:schemeClr val="bg1">
                  <a:lumMod val="50000"/>
                </a:schemeClr>
              </a:solidFill>
            </a:endParaRPr>
          </a:p>
        </p:txBody>
      </p:sp>
      <p:sp>
        <p:nvSpPr>
          <p:cNvPr id="11" name="TextBox 13"/>
          <p:cNvSpPr txBox="1">
            <a:spLocks noChangeArrowheads="1"/>
          </p:cNvSpPr>
          <p:nvPr/>
        </p:nvSpPr>
        <p:spPr bwMode="auto">
          <a:xfrm>
            <a:off x="7148651" y="1770723"/>
            <a:ext cx="97975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rgbClr val="0070C0"/>
                </a:solidFill>
              </a:rPr>
              <a:t>USB </a:t>
            </a:r>
            <a:r>
              <a:rPr lang="en-US" dirty="0" smtClean="0">
                <a:solidFill>
                  <a:srgbClr val="0070C0"/>
                </a:solidFill>
              </a:rPr>
              <a:t>Client</a:t>
            </a:r>
          </a:p>
        </p:txBody>
      </p:sp>
      <p:sp>
        <p:nvSpPr>
          <p:cNvPr id="12" name="TextBox 14"/>
          <p:cNvSpPr txBox="1">
            <a:spLocks noChangeArrowheads="1"/>
          </p:cNvSpPr>
          <p:nvPr/>
        </p:nvSpPr>
        <p:spPr bwMode="auto">
          <a:xfrm>
            <a:off x="3270540" y="1485535"/>
            <a:ext cx="66396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Serial </a:t>
            </a:r>
            <a:r>
              <a:rPr lang="en-US" dirty="0" smtClean="0">
                <a:solidFill>
                  <a:srgbClr val="0070C0"/>
                </a:solidFill>
              </a:rPr>
              <a:t/>
            </a:r>
            <a:br>
              <a:rPr lang="en-US" dirty="0" smtClean="0">
                <a:solidFill>
                  <a:srgbClr val="0070C0"/>
                </a:solidFill>
              </a:rPr>
            </a:br>
            <a:r>
              <a:rPr lang="en-US" dirty="0" smtClean="0">
                <a:solidFill>
                  <a:srgbClr val="0070C0"/>
                </a:solidFill>
              </a:rPr>
              <a:t>Debug</a:t>
            </a:r>
            <a:endParaRPr lang="en-US" dirty="0">
              <a:solidFill>
                <a:srgbClr val="0070C0"/>
              </a:solidFill>
            </a:endParaRPr>
          </a:p>
        </p:txBody>
      </p:sp>
      <p:sp>
        <p:nvSpPr>
          <p:cNvPr id="13" name="TextBox 15"/>
          <p:cNvSpPr txBox="1">
            <a:spLocks noChangeArrowheads="1"/>
          </p:cNvSpPr>
          <p:nvPr/>
        </p:nvSpPr>
        <p:spPr bwMode="auto">
          <a:xfrm>
            <a:off x="317453" y="1421235"/>
            <a:ext cx="89319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USB Host</a:t>
            </a:r>
          </a:p>
        </p:txBody>
      </p:sp>
      <p:sp>
        <p:nvSpPr>
          <p:cNvPr id="14" name="TextBox 16"/>
          <p:cNvSpPr txBox="1">
            <a:spLocks noChangeArrowheads="1"/>
          </p:cNvSpPr>
          <p:nvPr/>
        </p:nvSpPr>
        <p:spPr bwMode="auto">
          <a:xfrm>
            <a:off x="329363" y="2840488"/>
            <a:ext cx="9957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microHDMI</a:t>
            </a:r>
          </a:p>
        </p:txBody>
      </p:sp>
      <p:sp>
        <p:nvSpPr>
          <p:cNvPr id="15" name="TextBox 17"/>
          <p:cNvSpPr txBox="1">
            <a:spLocks noChangeArrowheads="1"/>
          </p:cNvSpPr>
          <p:nvPr/>
        </p:nvSpPr>
        <p:spPr bwMode="auto">
          <a:xfrm>
            <a:off x="297947" y="4098462"/>
            <a:ext cx="1609874"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lnSpc>
                <a:spcPct val="90000"/>
              </a:lnSpc>
            </a:pPr>
            <a:r>
              <a:rPr lang="en-US" dirty="0" smtClean="0">
                <a:solidFill>
                  <a:srgbClr val="0070C0"/>
                </a:solidFill>
              </a:rPr>
              <a:t>microSD</a:t>
            </a:r>
          </a:p>
          <a:p>
            <a:pPr eaLnBrk="1" hangingPunct="1">
              <a:lnSpc>
                <a:spcPct val="90000"/>
              </a:lnSpc>
            </a:pPr>
            <a:r>
              <a:rPr lang="en-US" b="0" dirty="0" smtClean="0">
                <a:solidFill>
                  <a:schemeClr val="tx1">
                    <a:lumMod val="65000"/>
                    <a:lumOff val="35000"/>
                  </a:schemeClr>
                </a:solidFill>
              </a:rPr>
              <a:t>Expansion slot for additional storage </a:t>
            </a:r>
            <a:endParaRPr lang="en-US" b="0" dirty="0">
              <a:solidFill>
                <a:schemeClr val="tx1">
                  <a:lumMod val="65000"/>
                  <a:lumOff val="35000"/>
                </a:schemeClr>
              </a:solidFill>
            </a:endParaRPr>
          </a:p>
        </p:txBody>
      </p:sp>
      <p:sp>
        <p:nvSpPr>
          <p:cNvPr id="19" name="TextBox 21"/>
          <p:cNvSpPr txBox="1">
            <a:spLocks noChangeArrowheads="1"/>
          </p:cNvSpPr>
          <p:nvPr/>
        </p:nvSpPr>
        <p:spPr bwMode="auto">
          <a:xfrm>
            <a:off x="7190972" y="2740455"/>
            <a:ext cx="1591782" cy="264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2GB on-board storage using </a:t>
            </a:r>
            <a:r>
              <a:rPr lang="en-US" dirty="0" err="1" smtClean="0">
                <a:solidFill>
                  <a:schemeClr val="tx2"/>
                </a:solidFill>
              </a:rPr>
              <a:t>eMMC</a:t>
            </a:r>
            <a:endParaRPr lang="en-US" dirty="0" smtClean="0">
              <a:solidFill>
                <a:schemeClr val="tx2"/>
              </a:solidFill>
            </a:endParaRP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Pre-loaded with Ångström Linux Distribution </a:t>
            </a: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8-bit bus accelerates performance</a:t>
            </a: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Frees the microSD slot to be used for additional storage </a:t>
            </a:r>
            <a:br>
              <a:rPr lang="en-US" b="0" dirty="0" smtClean="0">
                <a:solidFill>
                  <a:schemeClr val="tx1">
                    <a:lumMod val="65000"/>
                    <a:lumOff val="35000"/>
                  </a:schemeClr>
                </a:solidFill>
              </a:rPr>
            </a:br>
            <a:r>
              <a:rPr lang="en-US" b="0" dirty="0" smtClean="0">
                <a:solidFill>
                  <a:schemeClr val="tx1">
                    <a:lumMod val="65000"/>
                    <a:lumOff val="35000"/>
                  </a:schemeClr>
                </a:solidFill>
              </a:rPr>
              <a:t>for a less expensive solution than SD cards</a:t>
            </a:r>
            <a:endParaRPr lang="en-US" b="0" dirty="0">
              <a:solidFill>
                <a:schemeClr val="tx1">
                  <a:lumMod val="65000"/>
                  <a:lumOff val="35000"/>
                </a:schemeClr>
              </a:solidFill>
            </a:endParaRPr>
          </a:p>
        </p:txBody>
      </p:sp>
      <p:sp>
        <p:nvSpPr>
          <p:cNvPr id="20" name="TextBox 22"/>
          <p:cNvSpPr txBox="1">
            <a:spLocks noChangeArrowheads="1"/>
          </p:cNvSpPr>
          <p:nvPr/>
        </p:nvSpPr>
        <p:spPr bwMode="auto">
          <a:xfrm>
            <a:off x="5971555" y="3130192"/>
            <a:ext cx="119623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1 GHz Sitara AM335x ARM</a:t>
            </a:r>
            <a:r>
              <a:rPr lang="en-US" baseline="30000" dirty="0" smtClean="0">
                <a:solidFill>
                  <a:schemeClr val="tx2"/>
                </a:solidFill>
              </a:rPr>
              <a:t>®</a:t>
            </a:r>
            <a:r>
              <a:rPr lang="en-US" dirty="0" smtClean="0">
                <a:solidFill>
                  <a:schemeClr val="tx2"/>
                </a:solidFill>
              </a:rPr>
              <a:t> Cortex™-A8 processor</a:t>
            </a:r>
            <a:endParaRPr lang="en-US" dirty="0">
              <a:solidFill>
                <a:schemeClr val="tx2"/>
              </a:solidFill>
            </a:endParaRPr>
          </a:p>
        </p:txBody>
      </p:sp>
      <p:cxnSp>
        <p:nvCxnSpPr>
          <p:cNvPr id="25" name="Straight Arrow Connector 24"/>
          <p:cNvCxnSpPr/>
          <p:nvPr/>
        </p:nvCxnSpPr>
        <p:spPr>
          <a:xfrm flipV="1">
            <a:off x="5805580" y="2011740"/>
            <a:ext cx="7309" cy="95"/>
          </a:xfrm>
          <a:prstGeom prst="straightConnector1">
            <a:avLst/>
          </a:prstGeom>
          <a:ln w="19050">
            <a:solidFill>
              <a:srgbClr val="FF0000">
                <a:alpha val="48000"/>
              </a:srgbClr>
            </a:solidFill>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85732" y="1192192"/>
            <a:ext cx="3979528" cy="447114"/>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1157469" y="1562582"/>
            <a:ext cx="1585730" cy="167732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1273215" y="2974621"/>
            <a:ext cx="1317276" cy="1007687"/>
          </a:xfrm>
          <a:custGeom>
            <a:avLst/>
            <a:gdLst>
              <a:gd name="connsiteX0" fmla="*/ 0 w 1127343"/>
              <a:gd name="connsiteY0" fmla="*/ 0 h 2880986"/>
              <a:gd name="connsiteX1" fmla="*/ 237995 w 1127343"/>
              <a:gd name="connsiteY1" fmla="*/ 0 h 2880986"/>
              <a:gd name="connsiteX2" fmla="*/ 250521 w 1127343"/>
              <a:gd name="connsiteY2" fmla="*/ 2880986 h 2880986"/>
              <a:gd name="connsiteX3" fmla="*/ 1127343 w 1127343"/>
              <a:gd name="connsiteY3" fmla="*/ 2880986 h 2880986"/>
            </a:gdLst>
            <a:ahLst/>
            <a:cxnLst>
              <a:cxn ang="0">
                <a:pos x="connsiteX0" y="connsiteY0"/>
              </a:cxn>
              <a:cxn ang="0">
                <a:pos x="connsiteX1" y="connsiteY1"/>
              </a:cxn>
              <a:cxn ang="0">
                <a:pos x="connsiteX2" y="connsiteY2"/>
              </a:cxn>
              <a:cxn ang="0">
                <a:pos x="connsiteX3" y="connsiteY3"/>
              </a:cxn>
            </a:cxnLst>
            <a:rect l="l" t="t" r="r" b="b"/>
            <a:pathLst>
              <a:path w="1127343" h="2880986">
                <a:moveTo>
                  <a:pt x="0" y="0"/>
                </a:moveTo>
                <a:lnTo>
                  <a:pt x="237995" y="0"/>
                </a:lnTo>
                <a:cubicBezTo>
                  <a:pt x="242170" y="960329"/>
                  <a:pt x="246346" y="1920657"/>
                  <a:pt x="250521" y="2880986"/>
                </a:cubicBezTo>
                <a:lnTo>
                  <a:pt x="1127343" y="2880986"/>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21"/>
          <p:cNvSpPr txBox="1">
            <a:spLocks noChangeArrowheads="1"/>
          </p:cNvSpPr>
          <p:nvPr/>
        </p:nvSpPr>
        <p:spPr bwMode="auto">
          <a:xfrm>
            <a:off x="325892" y="1624934"/>
            <a:ext cx="127876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Easily connects to almost any everyday device such </a:t>
            </a:r>
            <a:br>
              <a:rPr lang="en-US" b="0" dirty="0" smtClean="0">
                <a:solidFill>
                  <a:schemeClr val="tx1">
                    <a:lumMod val="65000"/>
                    <a:lumOff val="35000"/>
                  </a:schemeClr>
                </a:solidFill>
              </a:rPr>
            </a:br>
            <a:r>
              <a:rPr lang="en-US" b="0" dirty="0" smtClean="0">
                <a:solidFill>
                  <a:schemeClr val="tx1">
                    <a:lumMod val="65000"/>
                    <a:lumOff val="35000"/>
                  </a:schemeClr>
                </a:solidFill>
              </a:rPr>
              <a:t>as mouse </a:t>
            </a:r>
            <a:br>
              <a:rPr lang="en-US" b="0" dirty="0" smtClean="0">
                <a:solidFill>
                  <a:schemeClr val="tx1">
                    <a:lumMod val="65000"/>
                    <a:lumOff val="35000"/>
                  </a:schemeClr>
                </a:solidFill>
              </a:rPr>
            </a:br>
            <a:r>
              <a:rPr lang="en-US" b="0" dirty="0" smtClean="0">
                <a:solidFill>
                  <a:schemeClr val="tx1">
                    <a:lumMod val="65000"/>
                    <a:lumOff val="35000"/>
                  </a:schemeClr>
                </a:solidFill>
              </a:rPr>
              <a:t>or keyboard</a:t>
            </a:r>
            <a:endParaRPr lang="en-US" b="0" dirty="0">
              <a:solidFill>
                <a:schemeClr val="tx1">
                  <a:lumMod val="65000"/>
                  <a:lumOff val="35000"/>
                </a:schemeClr>
              </a:solidFill>
            </a:endParaRPr>
          </a:p>
        </p:txBody>
      </p:sp>
      <p:sp>
        <p:nvSpPr>
          <p:cNvPr id="60" name="TextBox 21"/>
          <p:cNvSpPr txBox="1">
            <a:spLocks noChangeArrowheads="1"/>
          </p:cNvSpPr>
          <p:nvPr/>
        </p:nvSpPr>
        <p:spPr bwMode="auto">
          <a:xfrm>
            <a:off x="287688" y="4743919"/>
            <a:ext cx="184845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512MB DDR3</a:t>
            </a:r>
            <a:endParaRPr lang="en-US" b="0" dirty="0" smtClean="0">
              <a:solidFill>
                <a:schemeClr val="tx2">
                  <a:lumMod val="60000"/>
                  <a:lumOff val="40000"/>
                </a:schemeClr>
              </a:solidFill>
            </a:endParaRPr>
          </a:p>
          <a:p>
            <a:pPr eaLnBrk="1" hangingPunct="1"/>
            <a:r>
              <a:rPr lang="en-US" b="0" dirty="0" smtClean="0">
                <a:solidFill>
                  <a:schemeClr val="tx1">
                    <a:lumMod val="65000"/>
                    <a:lumOff val="35000"/>
                  </a:schemeClr>
                </a:solidFill>
              </a:rPr>
              <a:t>Faster, lower power  RAM for </a:t>
            </a:r>
            <a:br>
              <a:rPr lang="en-US" b="0" dirty="0" smtClean="0">
                <a:solidFill>
                  <a:schemeClr val="tx1">
                    <a:lumMod val="65000"/>
                    <a:lumOff val="35000"/>
                  </a:schemeClr>
                </a:solidFill>
              </a:rPr>
            </a:br>
            <a:r>
              <a:rPr lang="en-US" b="0" dirty="0" smtClean="0">
                <a:solidFill>
                  <a:schemeClr val="tx1">
                    <a:lumMod val="65000"/>
                    <a:lumOff val="35000"/>
                  </a:schemeClr>
                </a:solidFill>
              </a:rPr>
              <a:t>enhanced user-friendly experience</a:t>
            </a:r>
            <a:endParaRPr lang="en-US" b="0" dirty="0">
              <a:solidFill>
                <a:schemeClr val="tx1">
                  <a:lumMod val="65000"/>
                  <a:lumOff val="35000"/>
                </a:schemeClr>
              </a:solidFill>
            </a:endParaRPr>
          </a:p>
        </p:txBody>
      </p:sp>
      <p:sp>
        <p:nvSpPr>
          <p:cNvPr id="72" name="Freeform 71"/>
          <p:cNvSpPr/>
          <p:nvPr/>
        </p:nvSpPr>
        <p:spPr>
          <a:xfrm rot="5400000">
            <a:off x="1586058" y="3153450"/>
            <a:ext cx="1513200" cy="1907392"/>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7" name="Straight Arrow Connector 76"/>
          <p:cNvCxnSpPr/>
          <p:nvPr/>
        </p:nvCxnSpPr>
        <p:spPr>
          <a:xfrm flipH="1">
            <a:off x="4243385" y="3253325"/>
            <a:ext cx="1765125" cy="0"/>
          </a:xfrm>
          <a:prstGeom prst="straightConnector1">
            <a:avLst/>
          </a:prstGeom>
          <a:ln w="19050">
            <a:solidFill>
              <a:schemeClr val="tx2"/>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9" name="TextBox 21"/>
          <p:cNvSpPr txBox="1">
            <a:spLocks noChangeArrowheads="1"/>
          </p:cNvSpPr>
          <p:nvPr/>
        </p:nvSpPr>
        <p:spPr bwMode="auto">
          <a:xfrm>
            <a:off x="5968357" y="4060249"/>
            <a:ext cx="122448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Provides a more advanced user interface and up to 150% better performance than ARM11</a:t>
            </a:r>
            <a:endParaRPr lang="en-US" b="0" dirty="0">
              <a:solidFill>
                <a:schemeClr val="tx1">
                  <a:lumMod val="65000"/>
                  <a:lumOff val="35000"/>
                </a:schemeClr>
              </a:solidFill>
            </a:endParaRPr>
          </a:p>
        </p:txBody>
      </p:sp>
      <p:sp>
        <p:nvSpPr>
          <p:cNvPr id="37" name="TextBox 21"/>
          <p:cNvSpPr txBox="1">
            <a:spLocks noChangeArrowheads="1"/>
          </p:cNvSpPr>
          <p:nvPr/>
        </p:nvSpPr>
        <p:spPr bwMode="auto">
          <a:xfrm>
            <a:off x="324197" y="3032995"/>
            <a:ext cx="111426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Connect directly to monitors </a:t>
            </a:r>
            <a:br>
              <a:rPr lang="en-US" b="0" dirty="0" smtClean="0">
                <a:solidFill>
                  <a:schemeClr val="tx1">
                    <a:lumMod val="65000"/>
                    <a:lumOff val="35000"/>
                  </a:schemeClr>
                </a:solidFill>
              </a:rPr>
            </a:br>
            <a:r>
              <a:rPr lang="en-US" b="0" dirty="0" smtClean="0">
                <a:solidFill>
                  <a:schemeClr val="tx1">
                    <a:lumMod val="65000"/>
                    <a:lumOff val="35000"/>
                  </a:schemeClr>
                </a:solidFill>
              </a:rPr>
              <a:t>and TVs</a:t>
            </a:r>
            <a:endParaRPr lang="en-US" b="0" dirty="0">
              <a:solidFill>
                <a:schemeClr val="tx1">
                  <a:lumMod val="65000"/>
                  <a:lumOff val="35000"/>
                </a:schemeClr>
              </a:solidFill>
            </a:endParaRPr>
          </a:p>
        </p:txBody>
      </p:sp>
      <p:sp>
        <p:nvSpPr>
          <p:cNvPr id="61" name="TextBox 21"/>
          <p:cNvSpPr txBox="1">
            <a:spLocks noChangeArrowheads="1"/>
          </p:cNvSpPr>
          <p:nvPr/>
        </p:nvSpPr>
        <p:spPr bwMode="auto">
          <a:xfrm>
            <a:off x="7160226" y="1960929"/>
            <a:ext cx="17407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Development interface and directly powers board from PC</a:t>
            </a:r>
          </a:p>
        </p:txBody>
      </p:sp>
      <p:sp>
        <p:nvSpPr>
          <p:cNvPr id="64" name="Freeform 63"/>
          <p:cNvSpPr/>
          <p:nvPr/>
        </p:nvSpPr>
        <p:spPr>
          <a:xfrm>
            <a:off x="4790108" y="3594894"/>
            <a:ext cx="313613" cy="281782"/>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0" name="Straight Arrow Connector 69"/>
          <p:cNvCxnSpPr/>
          <p:nvPr/>
        </p:nvCxnSpPr>
        <p:spPr>
          <a:xfrm flipV="1">
            <a:off x="3487713" y="4148208"/>
            <a:ext cx="0" cy="985413"/>
          </a:xfrm>
          <a:prstGeom prst="straightConnector1">
            <a:avLst/>
          </a:pr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3" name="TextBox 16"/>
          <p:cNvSpPr txBox="1">
            <a:spLocks noChangeArrowheads="1"/>
          </p:cNvSpPr>
          <p:nvPr/>
        </p:nvSpPr>
        <p:spPr bwMode="auto">
          <a:xfrm>
            <a:off x="4214964" y="3845625"/>
            <a:ext cx="1790435"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lnSpc>
                <a:spcPct val="90000"/>
              </a:lnSpc>
            </a:pPr>
            <a:r>
              <a:rPr lang="en-US" dirty="0" smtClean="0">
                <a:solidFill>
                  <a:srgbClr val="0070C0"/>
                </a:solidFill>
              </a:rPr>
              <a:t>Expansion</a:t>
            </a:r>
            <a:br>
              <a:rPr lang="en-US" dirty="0" smtClean="0">
                <a:solidFill>
                  <a:srgbClr val="0070C0"/>
                </a:solidFill>
              </a:rPr>
            </a:br>
            <a:r>
              <a:rPr lang="en-US" dirty="0" smtClean="0">
                <a:solidFill>
                  <a:srgbClr val="0070C0"/>
                </a:solidFill>
              </a:rPr>
              <a:t>headers</a:t>
            </a:r>
            <a:endParaRPr lang="en-US" dirty="0">
              <a:solidFill>
                <a:srgbClr val="0070C0"/>
              </a:solidFill>
            </a:endParaRPr>
          </a:p>
        </p:txBody>
      </p:sp>
      <p:sp>
        <p:nvSpPr>
          <p:cNvPr id="74" name="TextBox 21"/>
          <p:cNvSpPr txBox="1">
            <a:spLocks noChangeArrowheads="1"/>
          </p:cNvSpPr>
          <p:nvPr/>
        </p:nvSpPr>
        <p:spPr bwMode="auto">
          <a:xfrm>
            <a:off x="4279629" y="4169526"/>
            <a:ext cx="1919111" cy="1818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lnSpc>
                <a:spcPct val="85000"/>
              </a:lnSpc>
            </a:pPr>
            <a:r>
              <a:rPr lang="en-US" b="0" dirty="0" smtClean="0">
                <a:solidFill>
                  <a:schemeClr val="tx1">
                    <a:lumMod val="65000"/>
                    <a:lumOff val="35000"/>
                  </a:schemeClr>
                </a:solidFill>
              </a:rPr>
              <a:t>Enable cape hardware and include:</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65 digital I/O</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7 analog</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4 serial</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2 SPI</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2 I2C</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8 PWMs</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4 timers</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And much much more!</a:t>
            </a:r>
          </a:p>
          <a:p>
            <a:pPr eaLnBrk="1" hangingPunct="1">
              <a:lnSpc>
                <a:spcPct val="85000"/>
              </a:lnSpc>
            </a:pPr>
            <a:endParaRPr lang="en-US" b="0" dirty="0" smtClean="0">
              <a:solidFill>
                <a:schemeClr val="tx1">
                  <a:lumMod val="65000"/>
                  <a:lumOff val="35000"/>
                </a:schemeClr>
              </a:solidFill>
            </a:endParaRPr>
          </a:p>
        </p:txBody>
      </p:sp>
      <p:cxnSp>
        <p:nvCxnSpPr>
          <p:cNvPr id="42" name="Straight Arrow Connector 41"/>
          <p:cNvCxnSpPr/>
          <p:nvPr/>
        </p:nvCxnSpPr>
        <p:spPr>
          <a:xfrm flipV="1">
            <a:off x="3563882" y="1933221"/>
            <a:ext cx="0" cy="471900"/>
          </a:xfrm>
          <a:prstGeom prst="straightConnector1">
            <a:avLst/>
          </a:pr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77145" y="4219842"/>
            <a:ext cx="1855420" cy="0"/>
          </a:xfrm>
          <a:prstGeom prst="straightConnector1">
            <a:avLst/>
          </a:pr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rot="5400000" flipH="1" flipV="1">
            <a:off x="5976144" y="1847054"/>
            <a:ext cx="214487" cy="2255133"/>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Freeform 54"/>
          <p:cNvSpPr/>
          <p:nvPr/>
        </p:nvSpPr>
        <p:spPr>
          <a:xfrm rot="5400000" flipH="1" flipV="1">
            <a:off x="6123119" y="1666647"/>
            <a:ext cx="1110880" cy="1064796"/>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Freeform 55"/>
          <p:cNvSpPr/>
          <p:nvPr/>
        </p:nvSpPr>
        <p:spPr>
          <a:xfrm rot="5400000" flipH="1" flipV="1">
            <a:off x="6079944" y="1420449"/>
            <a:ext cx="1127775" cy="1134245"/>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Freeform 56"/>
          <p:cNvSpPr/>
          <p:nvPr/>
        </p:nvSpPr>
        <p:spPr>
          <a:xfrm rot="5400000" flipH="1" flipV="1">
            <a:off x="5798195" y="1206261"/>
            <a:ext cx="1455237" cy="137027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TextBox 10"/>
          <p:cNvSpPr txBox="1">
            <a:spLocks noChangeArrowheads="1"/>
          </p:cNvSpPr>
          <p:nvPr/>
        </p:nvSpPr>
        <p:spPr bwMode="auto">
          <a:xfrm>
            <a:off x="7165797" y="1040752"/>
            <a:ext cx="143421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bg1">
                    <a:lumMod val="50000"/>
                  </a:schemeClr>
                </a:solidFill>
              </a:rPr>
              <a:t>Power Button</a:t>
            </a:r>
            <a:endParaRPr lang="en-US" dirty="0">
              <a:solidFill>
                <a:schemeClr val="bg1">
                  <a:lumMod val="50000"/>
                </a:schemeClr>
              </a:solidFill>
            </a:endParaRPr>
          </a:p>
        </p:txBody>
      </p:sp>
      <p:sp>
        <p:nvSpPr>
          <p:cNvPr id="62" name="Freeform 61"/>
          <p:cNvSpPr/>
          <p:nvPr/>
        </p:nvSpPr>
        <p:spPr>
          <a:xfrm rot="10800000">
            <a:off x="4467230" y="1512709"/>
            <a:ext cx="313613" cy="19349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Rectangle 62"/>
          <p:cNvSpPr/>
          <p:nvPr/>
        </p:nvSpPr>
        <p:spPr>
          <a:xfrm>
            <a:off x="406401" y="5833640"/>
            <a:ext cx="8362950" cy="459534"/>
          </a:xfrm>
          <a:prstGeom prst="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p:cNvSpPr txBox="1"/>
          <p:nvPr/>
        </p:nvSpPr>
        <p:spPr>
          <a:xfrm>
            <a:off x="461062" y="5884304"/>
            <a:ext cx="1877029" cy="338554"/>
          </a:xfrm>
          <a:prstGeom prst="rect">
            <a:avLst/>
          </a:prstGeom>
          <a:noFill/>
        </p:spPr>
        <p:txBody>
          <a:bodyPr wrap="square" rtlCol="0">
            <a:spAutoFit/>
          </a:bodyPr>
          <a:lstStyle/>
          <a:p>
            <a:r>
              <a:rPr lang="en-US" sz="1600" dirty="0" smtClean="0">
                <a:solidFill>
                  <a:schemeClr val="tx2"/>
                </a:solidFill>
              </a:rPr>
              <a:t>Included in price:</a:t>
            </a:r>
            <a:endParaRPr lang="en-US" sz="1400" dirty="0">
              <a:solidFill>
                <a:schemeClr val="tx1">
                  <a:lumMod val="50000"/>
                  <a:lumOff val="50000"/>
                </a:schemeClr>
              </a:solidFill>
            </a:endParaRPr>
          </a:p>
        </p:txBody>
      </p:sp>
      <p:sp>
        <p:nvSpPr>
          <p:cNvPr id="17" name="TextBox 19"/>
          <p:cNvSpPr txBox="1">
            <a:spLocks noChangeArrowheads="1"/>
          </p:cNvSpPr>
          <p:nvPr/>
        </p:nvSpPr>
        <p:spPr bwMode="auto">
          <a:xfrm>
            <a:off x="2526036" y="5818695"/>
            <a:ext cx="203805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marL="112713" indent="-112713" eaLnBrk="1" hangingPunct="1">
              <a:buFont typeface="Arial" pitchFamily="34" charset="0"/>
              <a:buChar char="•"/>
            </a:pPr>
            <a:r>
              <a:rPr lang="en-US" dirty="0" smtClean="0">
                <a:solidFill>
                  <a:schemeClr val="tx1">
                    <a:lumMod val="50000"/>
                    <a:lumOff val="50000"/>
                  </a:schemeClr>
                </a:solidFill>
              </a:rPr>
              <a:t>Power supply ~ $10</a:t>
            </a:r>
          </a:p>
          <a:p>
            <a:pPr marL="112713" indent="-112713" eaLnBrk="1" hangingPunct="1">
              <a:buFont typeface="Arial" pitchFamily="34" charset="0"/>
              <a:buChar char="•"/>
            </a:pPr>
            <a:r>
              <a:rPr lang="en-US" dirty="0" smtClean="0">
                <a:solidFill>
                  <a:schemeClr val="tx1">
                    <a:lumMod val="50000"/>
                    <a:lumOff val="50000"/>
                  </a:schemeClr>
                </a:solidFill>
              </a:rPr>
              <a:t>USB network cable ~ $3</a:t>
            </a:r>
            <a:endParaRPr lang="en-US" dirty="0">
              <a:solidFill>
                <a:schemeClr val="accent3"/>
              </a:solidFill>
            </a:endParaRPr>
          </a:p>
        </p:txBody>
      </p:sp>
      <p:sp>
        <p:nvSpPr>
          <p:cNvPr id="66" name="TextBox 19"/>
          <p:cNvSpPr txBox="1">
            <a:spLocks noChangeArrowheads="1"/>
          </p:cNvSpPr>
          <p:nvPr/>
        </p:nvSpPr>
        <p:spPr bwMode="auto">
          <a:xfrm>
            <a:off x="4922981" y="5851205"/>
            <a:ext cx="38197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marL="112713" indent="-112713" eaLnBrk="1" hangingPunct="1">
              <a:buFont typeface="Arial" pitchFamily="34" charset="0"/>
              <a:buChar char="•"/>
            </a:pPr>
            <a:r>
              <a:rPr lang="en-US" dirty="0" smtClean="0">
                <a:solidFill>
                  <a:schemeClr val="tx1">
                    <a:lumMod val="50000"/>
                    <a:lumOff val="50000"/>
                  </a:schemeClr>
                </a:solidFill>
              </a:rPr>
              <a:t>2GB on-board storage $5-$10</a:t>
            </a:r>
          </a:p>
          <a:p>
            <a:pPr marL="112713" indent="-112713" eaLnBrk="1" hangingPunct="1">
              <a:buFont typeface="Arial" pitchFamily="34" charset="0"/>
              <a:buChar char="•"/>
            </a:pPr>
            <a:r>
              <a:rPr lang="en-US" dirty="0" smtClean="0">
                <a:solidFill>
                  <a:schemeClr val="tx1">
                    <a:lumMod val="50000"/>
                    <a:lumOff val="50000"/>
                  </a:schemeClr>
                </a:solidFill>
              </a:rPr>
              <a:t>PRU for real-time tasks typically on FPGA ~ $20 </a:t>
            </a:r>
            <a:endParaRPr lang="en-US" dirty="0">
              <a:solidFill>
                <a:schemeClr val="tx1">
                  <a:lumMod val="50000"/>
                  <a:lumOff val="50000"/>
                </a:schemeClr>
              </a:solidFill>
            </a:endParaRPr>
          </a:p>
        </p:txBody>
      </p:sp>
      <p:sp>
        <p:nvSpPr>
          <p:cNvPr id="46" name="Freeform 45"/>
          <p:cNvSpPr/>
          <p:nvPr/>
        </p:nvSpPr>
        <p:spPr>
          <a:xfrm>
            <a:off x="6285053" y="1909823"/>
            <a:ext cx="902825" cy="740780"/>
          </a:xfrm>
          <a:custGeom>
            <a:avLst/>
            <a:gdLst>
              <a:gd name="connsiteX0" fmla="*/ 972273 w 972273"/>
              <a:gd name="connsiteY0" fmla="*/ 0 h 740780"/>
              <a:gd name="connsiteX1" fmla="*/ 636608 w 972273"/>
              <a:gd name="connsiteY1" fmla="*/ 0 h 740780"/>
              <a:gd name="connsiteX2" fmla="*/ 636608 w 972273"/>
              <a:gd name="connsiteY2" fmla="*/ 740780 h 740780"/>
              <a:gd name="connsiteX3" fmla="*/ 0 w 972273"/>
              <a:gd name="connsiteY3" fmla="*/ 740780 h 740780"/>
            </a:gdLst>
            <a:ahLst/>
            <a:cxnLst>
              <a:cxn ang="0">
                <a:pos x="connsiteX0" y="connsiteY0"/>
              </a:cxn>
              <a:cxn ang="0">
                <a:pos x="connsiteX1" y="connsiteY1"/>
              </a:cxn>
              <a:cxn ang="0">
                <a:pos x="connsiteX2" y="connsiteY2"/>
              </a:cxn>
              <a:cxn ang="0">
                <a:pos x="connsiteX3" y="connsiteY3"/>
              </a:cxn>
            </a:cxnLst>
            <a:rect l="l" t="t" r="r" b="b"/>
            <a:pathLst>
              <a:path w="972273" h="740780">
                <a:moveTo>
                  <a:pt x="972273" y="0"/>
                </a:moveTo>
                <a:lnTo>
                  <a:pt x="636608" y="0"/>
                </a:lnTo>
                <a:lnTo>
                  <a:pt x="636608" y="740780"/>
                </a:lnTo>
                <a:lnTo>
                  <a:pt x="0" y="740780"/>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TextBox 47"/>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01612" y="201875"/>
            <a:ext cx="808251" cy="986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Rectangle 47"/>
          <p:cNvSpPr/>
          <p:nvPr/>
        </p:nvSpPr>
        <p:spPr>
          <a:xfrm>
            <a:off x="279965" y="240182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9" name="Rectangle 48"/>
          <p:cNvSpPr/>
          <p:nvPr/>
        </p:nvSpPr>
        <p:spPr>
          <a:xfrm>
            <a:off x="279995" y="3671963"/>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0" name="Rectangle 49"/>
          <p:cNvSpPr/>
          <p:nvPr/>
        </p:nvSpPr>
        <p:spPr>
          <a:xfrm>
            <a:off x="268669" y="4935630"/>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1" name="Rectangle 50"/>
          <p:cNvSpPr/>
          <p:nvPr/>
        </p:nvSpPr>
        <p:spPr>
          <a:xfrm>
            <a:off x="3699136" y="240182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2" name="Rectangle 51"/>
          <p:cNvSpPr/>
          <p:nvPr/>
        </p:nvSpPr>
        <p:spPr>
          <a:xfrm>
            <a:off x="3704737" y="3655462"/>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3" name="Rectangle 52"/>
          <p:cNvSpPr/>
          <p:nvPr/>
        </p:nvSpPr>
        <p:spPr>
          <a:xfrm>
            <a:off x="5428308" y="240182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4" name="Rectangle 53"/>
          <p:cNvSpPr/>
          <p:nvPr/>
        </p:nvSpPr>
        <p:spPr>
          <a:xfrm>
            <a:off x="5428308" y="3655462"/>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5" name="Rectangle 54"/>
          <p:cNvSpPr/>
          <p:nvPr/>
        </p:nvSpPr>
        <p:spPr>
          <a:xfrm>
            <a:off x="3704737" y="4916055"/>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6" name="Rectangle 55"/>
          <p:cNvSpPr/>
          <p:nvPr/>
        </p:nvSpPr>
        <p:spPr>
          <a:xfrm>
            <a:off x="5429494" y="4916055"/>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7" name="Rectangle 56"/>
          <p:cNvSpPr/>
          <p:nvPr/>
        </p:nvSpPr>
        <p:spPr>
          <a:xfrm>
            <a:off x="1999474" y="240349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8" name="Rectangle 57"/>
          <p:cNvSpPr/>
          <p:nvPr/>
        </p:nvSpPr>
        <p:spPr>
          <a:xfrm>
            <a:off x="2005075" y="3657132"/>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9" name="Rectangle 58"/>
          <p:cNvSpPr/>
          <p:nvPr/>
        </p:nvSpPr>
        <p:spPr>
          <a:xfrm>
            <a:off x="2005075" y="491772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1" name="Rectangle 60"/>
          <p:cNvSpPr/>
          <p:nvPr/>
        </p:nvSpPr>
        <p:spPr>
          <a:xfrm>
            <a:off x="7141284" y="2395728"/>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2" name="Rectangle 61"/>
          <p:cNvSpPr/>
          <p:nvPr/>
        </p:nvSpPr>
        <p:spPr>
          <a:xfrm>
            <a:off x="7141284" y="3649366"/>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3" name="Rectangle 62"/>
          <p:cNvSpPr/>
          <p:nvPr/>
        </p:nvSpPr>
        <p:spPr>
          <a:xfrm>
            <a:off x="7142470" y="4909959"/>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4" name="Rectangle 63"/>
          <p:cNvSpPr/>
          <p:nvPr/>
        </p:nvSpPr>
        <p:spPr>
          <a:xfrm>
            <a:off x="273869" y="1127760"/>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5" name="Rectangle 64"/>
          <p:cNvSpPr/>
          <p:nvPr/>
        </p:nvSpPr>
        <p:spPr>
          <a:xfrm>
            <a:off x="3693040" y="1127760"/>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6" name="Rectangle 65"/>
          <p:cNvSpPr/>
          <p:nvPr/>
        </p:nvSpPr>
        <p:spPr>
          <a:xfrm>
            <a:off x="5422212" y="1127760"/>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7" name="Rectangle 66"/>
          <p:cNvSpPr/>
          <p:nvPr/>
        </p:nvSpPr>
        <p:spPr>
          <a:xfrm>
            <a:off x="1993378" y="1129430"/>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8" name="Rectangle 67"/>
          <p:cNvSpPr/>
          <p:nvPr/>
        </p:nvSpPr>
        <p:spPr>
          <a:xfrm>
            <a:off x="7135188" y="1121664"/>
            <a:ext cx="1580906" cy="1175897"/>
          </a:xfrm>
          <a:prstGeom prst="rect">
            <a:avLst/>
          </a:prstGeom>
          <a:solidFill>
            <a:schemeClr val="bg1"/>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294913" name="Title 1"/>
          <p:cNvSpPr>
            <a:spLocks noGrp="1"/>
          </p:cNvSpPr>
          <p:nvPr>
            <p:ph type="title"/>
          </p:nvPr>
        </p:nvSpPr>
        <p:spPr/>
        <p:txBody>
          <a:bodyPr/>
          <a:lstStyle/>
          <a:p>
            <a:r>
              <a:rPr lang="en-US" dirty="0" smtClean="0">
                <a:latin typeface="Arial" charset="0"/>
              </a:rPr>
              <a:t>Capes easily expand </a:t>
            </a:r>
            <a:r>
              <a:rPr lang="en-US" dirty="0" err="1" smtClean="0">
                <a:latin typeface="Arial" charset="0"/>
              </a:rPr>
              <a:t>BeagleBone</a:t>
            </a:r>
            <a:r>
              <a:rPr lang="en-US" dirty="0" smtClean="0">
                <a:latin typeface="Arial" charset="0"/>
              </a:rPr>
              <a:t> capability</a:t>
            </a:r>
            <a:endParaRPr lang="en-US" dirty="0">
              <a:latin typeface="Arial" charset="0"/>
            </a:endParaRPr>
          </a:p>
        </p:txBody>
      </p:sp>
      <p:pic>
        <p:nvPicPr>
          <p:cNvPr id="294915" name="Picture 2" descr="BeagleBone Breadboard Cape.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5280" y="1268413"/>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16" name="Picture 4" descr="BeagleBone Breakout.jpg">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087880" y="1354138"/>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17" name="Picture 8" descr="BeagleBone DVI-D Cape.jpg">
            <a:hlinkClick r:id="rId8"/>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t="7385" b="15160"/>
          <a:stretch>
            <a:fillRect/>
          </a:stretch>
        </p:blipFill>
        <p:spPr bwMode="auto">
          <a:xfrm>
            <a:off x="5507736" y="1415098"/>
            <a:ext cx="1428750" cy="767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18" name="Picture 10" descr="LCD7-Front.jpg">
            <a:hlinkClick r:id="rId10"/>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b="14238"/>
          <a:stretch>
            <a:fillRect/>
          </a:stretch>
        </p:blipFill>
        <p:spPr bwMode="auto">
          <a:xfrm>
            <a:off x="3895344" y="1573594"/>
            <a:ext cx="1176528" cy="706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19" name="Picture 12" descr="Proto Cape Kit.jp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99872" y="3954844"/>
            <a:ext cx="1182624" cy="819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0" name="Picture 14" descr="TT3201 Can Cape.jpg">
            <a:hlinkClick r:id="rId13"/>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467599" y="3965264"/>
            <a:ext cx="1045889" cy="753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2" name="Picture 18" descr="BatteryCape-Front.jpg">
            <a:hlinkClick r:id="rId15"/>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510784" y="2645664"/>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3" name="Picture 20" descr="VGA-front.jpg">
            <a:hlinkClick r:id="rId17"/>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22192" y="2633663"/>
            <a:ext cx="1366928" cy="947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4" name="Picture 22" descr="Serial-side.jpg">
            <a:hlinkClick r:id="rId19"/>
          </p:cNvPr>
          <p:cNvPicPr>
            <a:picLocks noChangeAspect="1" noChangeArrowheads="1"/>
          </p:cNvPicPr>
          <p:nvPr/>
        </p:nvPicPr>
        <p:blipFill>
          <a:blip r:embed="rId20"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7478132" y="2706814"/>
            <a:ext cx="1037217"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5" name="Picture 24" descr="Serial-side.jpg">
            <a:hlinkClick r:id="rId21"/>
          </p:cNvPr>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7388352" y="1461590"/>
            <a:ext cx="1133094" cy="785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6" name="Picture 26" descr="Serial-side.jpg">
            <a:hlinkClick r:id="rId22"/>
          </p:cNvPr>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2182368" y="2637616"/>
            <a:ext cx="1273302" cy="8828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7" name="Picture 28" descr="Serial-side.jpg">
            <a:hlinkClick r:id="rId23"/>
          </p:cNvPr>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457200" y="2639568"/>
            <a:ext cx="1274064" cy="883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29" name="Picture 32" descr="Camera-Angled.jpg">
            <a:hlinkClick r:id="rId24"/>
          </p:cNvPr>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570034" y="3905822"/>
            <a:ext cx="1259772" cy="873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0" name="Picture 34" descr="BeBoPrCape.jpg">
            <a:hlinkClick r:id="rId26"/>
          </p:cNvPr>
          <p:cNvPicPr>
            <a:picLocks noChangeAspect="1" noChangeArrowheads="1"/>
          </p:cNvPicPr>
          <p:nvPr/>
        </p:nvPicPr>
        <p:blipFill>
          <a:blip r:embed="rId27" cstate="print">
            <a:extLst>
              <a:ext uri="{28A0092B-C50C-407E-A947-70E740481C1C}">
                <a14:useLocalDpi xmlns:a14="http://schemas.microsoft.com/office/drawing/2010/main" xmlns="" val="0"/>
              </a:ext>
            </a:extLst>
          </a:blip>
          <a:srcRect/>
          <a:stretch>
            <a:fillRect/>
          </a:stretch>
        </p:blipFill>
        <p:spPr bwMode="auto">
          <a:xfrm>
            <a:off x="4005072" y="5228273"/>
            <a:ext cx="1125415" cy="780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1" name="Picture 36" descr="AudioCape3.jpg">
            <a:hlinkClick r:id="rId28"/>
          </p:cNvPr>
          <p:cNvPicPr>
            <a:picLocks noChangeAspect="1" noChangeArrowheads="1"/>
          </p:cNvPicPr>
          <p:nvPr/>
        </p:nvPicPr>
        <p:blipFill>
          <a:blip r:embed="rId29"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2115312" y="5167313"/>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2" name="Picture 38" descr="DVI-Audio.jpg">
            <a:hlinkClick r:id="rId30"/>
          </p:cNvPr>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rot="18735140">
            <a:off x="341376" y="5163312"/>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3" name="Picture 40" descr="Weather-Sensor.jpg">
            <a:hlinkClick r:id="rId32"/>
          </p:cNvPr>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89248" y="3959264"/>
            <a:ext cx="1158240" cy="80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4" name="Picture 42" descr="RFCape1.jpg">
            <a:hlinkClick r:id="rId34"/>
          </p:cNvPr>
          <p:cNvPicPr>
            <a:picLocks noChangeAspect="1" noChangeArrowheads="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365248" y="3881438"/>
            <a:ext cx="14287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4936" name="Picture 46" descr="LVDS-1b.jpg">
            <a:hlinkClick r:id="rId36"/>
          </p:cNvPr>
          <p:cNvPicPr>
            <a:picLocks noChangeAspect="1" noChangeArrowheads="1"/>
          </p:cNvPicPr>
          <p:nvPr/>
        </p:nvPicPr>
        <p:blipFill>
          <a:blip r:embed="rId37" cstate="print">
            <a:extLst>
              <a:ext uri="{28A0092B-C50C-407E-A947-70E740481C1C}">
                <a14:useLocalDpi xmlns:a14="http://schemas.microsoft.com/office/drawing/2010/main" xmlns="" val="0"/>
              </a:ext>
            </a:extLst>
          </a:blip>
          <a:srcRect/>
          <a:stretch>
            <a:fillRect/>
          </a:stretch>
        </p:blipFill>
        <p:spPr bwMode="auto">
          <a:xfrm>
            <a:off x="7532809" y="5327904"/>
            <a:ext cx="851477"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4937" name="TextBox 25"/>
          <p:cNvSpPr txBox="1">
            <a:spLocks noChangeArrowheads="1"/>
          </p:cNvSpPr>
          <p:nvPr/>
        </p:nvSpPr>
        <p:spPr bwMode="auto">
          <a:xfrm>
            <a:off x="463296" y="1138809"/>
            <a:ext cx="118974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Breadboard</a:t>
            </a:r>
          </a:p>
        </p:txBody>
      </p:sp>
      <p:sp>
        <p:nvSpPr>
          <p:cNvPr id="294938" name="TextBox 26"/>
          <p:cNvSpPr txBox="1">
            <a:spLocks noChangeArrowheads="1"/>
          </p:cNvSpPr>
          <p:nvPr/>
        </p:nvSpPr>
        <p:spPr bwMode="auto">
          <a:xfrm>
            <a:off x="2316480" y="1131507"/>
            <a:ext cx="96051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Breakout</a:t>
            </a:r>
          </a:p>
        </p:txBody>
      </p:sp>
      <p:sp>
        <p:nvSpPr>
          <p:cNvPr id="294939" name="TextBox 27"/>
          <p:cNvSpPr txBox="1">
            <a:spLocks noChangeArrowheads="1"/>
          </p:cNvSpPr>
          <p:nvPr/>
        </p:nvSpPr>
        <p:spPr bwMode="auto">
          <a:xfrm>
            <a:off x="4206240" y="1139190"/>
            <a:ext cx="55335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smtClean="0">
                <a:solidFill>
                  <a:schemeClr val="accent3"/>
                </a:solidFill>
              </a:rPr>
              <a:t>LCD</a:t>
            </a:r>
            <a:endParaRPr lang="en-US" sz="1400" dirty="0">
              <a:solidFill>
                <a:schemeClr val="accent3"/>
              </a:solidFill>
            </a:endParaRPr>
          </a:p>
        </p:txBody>
      </p:sp>
      <p:sp>
        <p:nvSpPr>
          <p:cNvPr id="294940" name="TextBox 28"/>
          <p:cNvSpPr txBox="1">
            <a:spLocks noChangeArrowheads="1"/>
          </p:cNvSpPr>
          <p:nvPr/>
        </p:nvSpPr>
        <p:spPr bwMode="auto">
          <a:xfrm>
            <a:off x="5876544" y="1126998"/>
            <a:ext cx="67358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DVI-D</a:t>
            </a:r>
          </a:p>
        </p:txBody>
      </p:sp>
      <p:sp>
        <p:nvSpPr>
          <p:cNvPr id="294941" name="TextBox 29"/>
          <p:cNvSpPr txBox="1">
            <a:spLocks noChangeArrowheads="1"/>
          </p:cNvSpPr>
          <p:nvPr/>
        </p:nvSpPr>
        <p:spPr bwMode="auto">
          <a:xfrm>
            <a:off x="7531608" y="1143699"/>
            <a:ext cx="91242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err="1" smtClean="0">
                <a:solidFill>
                  <a:schemeClr val="accent3"/>
                </a:solidFill>
              </a:rPr>
              <a:t>CANBus</a:t>
            </a:r>
            <a:endParaRPr lang="en-US" sz="1400" dirty="0">
              <a:solidFill>
                <a:schemeClr val="accent3"/>
              </a:solidFill>
            </a:endParaRPr>
          </a:p>
        </p:txBody>
      </p:sp>
      <p:sp>
        <p:nvSpPr>
          <p:cNvPr id="294942" name="TextBox 30"/>
          <p:cNvSpPr txBox="1">
            <a:spLocks noChangeArrowheads="1"/>
          </p:cNvSpPr>
          <p:nvPr/>
        </p:nvSpPr>
        <p:spPr bwMode="auto">
          <a:xfrm>
            <a:off x="7525512" y="2406523"/>
            <a:ext cx="91082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a:solidFill>
                  <a:schemeClr val="accent3"/>
                </a:solidFill>
              </a:rPr>
              <a:t>Profibus</a:t>
            </a:r>
          </a:p>
        </p:txBody>
      </p:sp>
      <p:sp>
        <p:nvSpPr>
          <p:cNvPr id="294943" name="TextBox 31"/>
          <p:cNvSpPr txBox="1">
            <a:spLocks noChangeArrowheads="1"/>
          </p:cNvSpPr>
          <p:nvPr/>
        </p:nvSpPr>
        <p:spPr bwMode="auto">
          <a:xfrm>
            <a:off x="603504" y="2411166"/>
            <a:ext cx="9144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RS232</a:t>
            </a:r>
          </a:p>
        </p:txBody>
      </p:sp>
      <p:sp>
        <p:nvSpPr>
          <p:cNvPr id="294944" name="TextBox 32"/>
          <p:cNvSpPr txBox="1">
            <a:spLocks noChangeArrowheads="1"/>
          </p:cNvSpPr>
          <p:nvPr/>
        </p:nvSpPr>
        <p:spPr bwMode="auto">
          <a:xfrm>
            <a:off x="2417064" y="2402015"/>
            <a:ext cx="762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RS485</a:t>
            </a:r>
          </a:p>
        </p:txBody>
      </p:sp>
      <p:sp>
        <p:nvSpPr>
          <p:cNvPr id="294945" name="TextBox 33"/>
          <p:cNvSpPr txBox="1">
            <a:spLocks noChangeArrowheads="1"/>
          </p:cNvSpPr>
          <p:nvPr/>
        </p:nvSpPr>
        <p:spPr bwMode="auto">
          <a:xfrm>
            <a:off x="3752088" y="1341946"/>
            <a:ext cx="149047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100" dirty="0" smtClean="0">
                <a:solidFill>
                  <a:schemeClr val="accent3"/>
                </a:solidFill>
              </a:rPr>
              <a:t>7”, 4.3” or 3.5” </a:t>
            </a:r>
            <a:endParaRPr lang="en-US" sz="1100" dirty="0">
              <a:solidFill>
                <a:schemeClr val="accent3"/>
              </a:solidFill>
            </a:endParaRPr>
          </a:p>
        </p:txBody>
      </p:sp>
      <p:sp>
        <p:nvSpPr>
          <p:cNvPr id="294946" name="TextBox 34"/>
          <p:cNvSpPr txBox="1">
            <a:spLocks noChangeArrowheads="1"/>
          </p:cNvSpPr>
          <p:nvPr/>
        </p:nvSpPr>
        <p:spPr bwMode="auto">
          <a:xfrm>
            <a:off x="4038600" y="2418715"/>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VGA</a:t>
            </a:r>
          </a:p>
        </p:txBody>
      </p:sp>
      <p:sp>
        <p:nvSpPr>
          <p:cNvPr id="294947" name="TextBox 35"/>
          <p:cNvSpPr txBox="1">
            <a:spLocks noChangeArrowheads="1"/>
          </p:cNvSpPr>
          <p:nvPr/>
        </p:nvSpPr>
        <p:spPr bwMode="auto">
          <a:xfrm>
            <a:off x="5827776" y="2406523"/>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Battery</a:t>
            </a:r>
          </a:p>
        </p:txBody>
      </p:sp>
      <p:sp>
        <p:nvSpPr>
          <p:cNvPr id="294948" name="TextBox 36"/>
          <p:cNvSpPr txBox="1">
            <a:spLocks noChangeArrowheads="1"/>
          </p:cNvSpPr>
          <p:nvPr/>
        </p:nvSpPr>
        <p:spPr bwMode="auto">
          <a:xfrm>
            <a:off x="7476744" y="3654298"/>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CAN </a:t>
            </a:r>
          </a:p>
        </p:txBody>
      </p:sp>
      <p:sp>
        <p:nvSpPr>
          <p:cNvPr id="294949" name="TextBox 37"/>
          <p:cNvSpPr txBox="1">
            <a:spLocks noChangeArrowheads="1"/>
          </p:cNvSpPr>
          <p:nvPr/>
        </p:nvSpPr>
        <p:spPr bwMode="auto">
          <a:xfrm>
            <a:off x="685800" y="3653472"/>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Proto</a:t>
            </a:r>
          </a:p>
        </p:txBody>
      </p:sp>
      <p:sp>
        <p:nvSpPr>
          <p:cNvPr id="294950" name="TextBox 38"/>
          <p:cNvSpPr txBox="1">
            <a:spLocks noChangeArrowheads="1"/>
          </p:cNvSpPr>
          <p:nvPr/>
        </p:nvSpPr>
        <p:spPr bwMode="auto">
          <a:xfrm>
            <a:off x="2051304" y="3660648"/>
            <a:ext cx="12192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RF-</a:t>
            </a:r>
            <a:r>
              <a:rPr lang="en-US" sz="1000" dirty="0">
                <a:solidFill>
                  <a:schemeClr val="accent3"/>
                </a:solidFill>
              </a:rPr>
              <a:t>CC1101</a:t>
            </a:r>
          </a:p>
          <a:p>
            <a:pPr eaLnBrk="1" hangingPunct="1"/>
            <a:r>
              <a:rPr lang="en-US" sz="1000" dirty="0">
                <a:solidFill>
                  <a:schemeClr val="accent3"/>
                </a:solidFill>
              </a:rPr>
              <a:t>CC2500</a:t>
            </a:r>
          </a:p>
          <a:p>
            <a:pPr eaLnBrk="1" hangingPunct="1"/>
            <a:r>
              <a:rPr lang="en-US" sz="1000" dirty="0">
                <a:solidFill>
                  <a:schemeClr val="accent3"/>
                </a:solidFill>
              </a:rPr>
              <a:t>CC2530</a:t>
            </a:r>
          </a:p>
        </p:txBody>
      </p:sp>
      <p:sp>
        <p:nvSpPr>
          <p:cNvPr id="294952" name="TextBox 40"/>
          <p:cNvSpPr txBox="1">
            <a:spLocks noChangeArrowheads="1"/>
          </p:cNvSpPr>
          <p:nvPr/>
        </p:nvSpPr>
        <p:spPr bwMode="auto">
          <a:xfrm>
            <a:off x="3971544" y="3646813"/>
            <a:ext cx="9906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Weather</a:t>
            </a:r>
          </a:p>
        </p:txBody>
      </p:sp>
      <p:sp>
        <p:nvSpPr>
          <p:cNvPr id="294953" name="TextBox 41"/>
          <p:cNvSpPr txBox="1">
            <a:spLocks noChangeArrowheads="1"/>
          </p:cNvSpPr>
          <p:nvPr/>
        </p:nvSpPr>
        <p:spPr bwMode="auto">
          <a:xfrm>
            <a:off x="5791200" y="3658807"/>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a:solidFill>
                  <a:schemeClr val="accent3"/>
                </a:solidFill>
              </a:rPr>
              <a:t>Camera</a:t>
            </a:r>
          </a:p>
        </p:txBody>
      </p:sp>
      <p:sp>
        <p:nvSpPr>
          <p:cNvPr id="294954" name="TextBox 42"/>
          <p:cNvSpPr txBox="1">
            <a:spLocks noChangeArrowheads="1"/>
          </p:cNvSpPr>
          <p:nvPr/>
        </p:nvSpPr>
        <p:spPr bwMode="auto">
          <a:xfrm>
            <a:off x="7537704" y="4956874"/>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LVDS</a:t>
            </a:r>
          </a:p>
        </p:txBody>
      </p:sp>
      <p:sp>
        <p:nvSpPr>
          <p:cNvPr id="294955" name="TextBox 43"/>
          <p:cNvSpPr txBox="1">
            <a:spLocks noChangeArrowheads="1"/>
          </p:cNvSpPr>
          <p:nvPr/>
        </p:nvSpPr>
        <p:spPr bwMode="auto">
          <a:xfrm>
            <a:off x="3752088" y="4952365"/>
            <a:ext cx="152185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sz="1400" dirty="0" err="1" smtClean="0">
                <a:solidFill>
                  <a:schemeClr val="accent3"/>
                </a:solidFill>
              </a:rPr>
              <a:t>BeBoPr</a:t>
            </a:r>
            <a:r>
              <a:rPr lang="en-US" sz="1400" dirty="0" smtClean="0">
                <a:solidFill>
                  <a:schemeClr val="accent3"/>
                </a:solidFill>
              </a:rPr>
              <a:t> 3D Printer</a:t>
            </a:r>
            <a:endParaRPr lang="en-US" sz="1400" dirty="0">
              <a:solidFill>
                <a:schemeClr val="accent3"/>
              </a:solidFill>
            </a:endParaRPr>
          </a:p>
        </p:txBody>
      </p:sp>
      <p:sp>
        <p:nvSpPr>
          <p:cNvPr id="294956" name="TextBox 44"/>
          <p:cNvSpPr txBox="1">
            <a:spLocks noChangeArrowheads="1"/>
          </p:cNvSpPr>
          <p:nvPr/>
        </p:nvSpPr>
        <p:spPr bwMode="auto">
          <a:xfrm>
            <a:off x="5797296" y="4956874"/>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Radar</a:t>
            </a:r>
          </a:p>
        </p:txBody>
      </p:sp>
      <p:sp>
        <p:nvSpPr>
          <p:cNvPr id="294957" name="TextBox 45"/>
          <p:cNvSpPr txBox="1">
            <a:spLocks noChangeArrowheads="1"/>
          </p:cNvSpPr>
          <p:nvPr/>
        </p:nvSpPr>
        <p:spPr bwMode="auto">
          <a:xfrm>
            <a:off x="2362200" y="4932490"/>
            <a:ext cx="838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sz="1400" dirty="0">
                <a:solidFill>
                  <a:schemeClr val="accent3"/>
                </a:solidFill>
              </a:rPr>
              <a:t>Audio</a:t>
            </a:r>
          </a:p>
        </p:txBody>
      </p:sp>
      <p:sp>
        <p:nvSpPr>
          <p:cNvPr id="294958" name="TextBox 46"/>
          <p:cNvSpPr txBox="1">
            <a:spLocks noChangeArrowheads="1"/>
          </p:cNvSpPr>
          <p:nvPr/>
        </p:nvSpPr>
        <p:spPr bwMode="auto">
          <a:xfrm>
            <a:off x="399288" y="4977384"/>
            <a:ext cx="1295400" cy="458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lnSpc>
                <a:spcPct val="85000"/>
              </a:lnSpc>
            </a:pPr>
            <a:r>
              <a:rPr lang="en-US" sz="1400" dirty="0">
                <a:solidFill>
                  <a:schemeClr val="accent3"/>
                </a:solidFill>
              </a:rPr>
              <a:t>DVI-D w/Audio</a:t>
            </a:r>
          </a:p>
        </p:txBody>
      </p:sp>
      <p:pic>
        <p:nvPicPr>
          <p:cNvPr id="4098" name="Picture 2" descr="C:\Users\x0marcom\Documents\2013\04_AS_Beaglebone Black\art\Radar Cape.png"/>
          <p:cNvPicPr>
            <a:picLocks noChangeAspect="1" noChangeArrowheads="1"/>
          </p:cNvPicPr>
          <p:nvPr/>
        </p:nvPicPr>
        <p:blipFill>
          <a:blip r:embed="rId38" cstate="print"/>
          <a:srcRect/>
          <a:stretch>
            <a:fillRect/>
          </a:stretch>
        </p:blipFill>
        <p:spPr bwMode="auto">
          <a:xfrm>
            <a:off x="5693918" y="5167313"/>
            <a:ext cx="1072104" cy="811212"/>
          </a:xfrm>
          <a:prstGeom prst="rect">
            <a:avLst/>
          </a:prstGeom>
          <a:noFill/>
        </p:spPr>
      </p:pic>
      <p:sp>
        <p:nvSpPr>
          <p:cNvPr id="69" name="TextBox 68"/>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extLst>
      <p:ext uri="{BB962C8B-B14F-4D97-AF65-F5344CB8AC3E}">
        <p14:creationId xmlns:p14="http://schemas.microsoft.com/office/powerpoint/2010/main" xmlns="" val="3607713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0marcom\Desktop\photos purchased 2\2013_dp\dp_2013_1742934_xs paint brush sm.jpg"/>
          <p:cNvPicPr>
            <a:picLocks noChangeAspect="1" noChangeArrowheads="1"/>
          </p:cNvPicPr>
          <p:nvPr/>
        </p:nvPicPr>
        <p:blipFill>
          <a:blip r:embed="rId2" cstate="print"/>
          <a:srcRect/>
          <a:stretch>
            <a:fillRect/>
          </a:stretch>
        </p:blipFill>
        <p:spPr bwMode="auto">
          <a:xfrm>
            <a:off x="22860" y="1564299"/>
            <a:ext cx="4323082" cy="3179611"/>
          </a:xfrm>
          <a:prstGeom prst="rect">
            <a:avLst/>
          </a:prstGeom>
          <a:noFill/>
        </p:spPr>
      </p:pic>
      <p:sp>
        <p:nvSpPr>
          <p:cNvPr id="11266" name="Rectangle 2"/>
          <p:cNvSpPr>
            <a:spLocks noGrp="1" noChangeArrowheads="1"/>
          </p:cNvSpPr>
          <p:nvPr>
            <p:ph type="title"/>
          </p:nvPr>
        </p:nvSpPr>
        <p:spPr/>
        <p:txBody>
          <a:bodyPr/>
          <a:lstStyle/>
          <a:p>
            <a:r>
              <a:rPr lang="en-US" dirty="0" smtClean="0"/>
              <a:t>Easily transform ideas into usable, </a:t>
            </a:r>
            <a:br>
              <a:rPr lang="en-US" dirty="0" smtClean="0"/>
            </a:br>
            <a:r>
              <a:rPr lang="en-US" dirty="0" smtClean="0"/>
              <a:t>unique products</a:t>
            </a:r>
          </a:p>
        </p:txBody>
      </p:sp>
      <p:sp>
        <p:nvSpPr>
          <p:cNvPr id="11268" name="Slide Number Placeholder 3"/>
          <p:cNvSpPr>
            <a:spLocks noGrp="1"/>
          </p:cNvSpPr>
          <p:nvPr>
            <p:ph type="sldNum" sz="quarter" idx="10"/>
          </p:nvPr>
        </p:nvSpPr>
        <p:spPr>
          <a:noFill/>
        </p:spPr>
        <p:txBody>
          <a:bodyPr/>
          <a:lstStyle/>
          <a:p>
            <a:fld id="{F49E4F3A-F8CE-491F-9918-EDBB0B43E753}" type="slidenum">
              <a:rPr lang="en-US" smtClean="0"/>
              <a:pPr/>
              <a:t>5</a:t>
            </a:fld>
            <a:endParaRPr lang="en-US" dirty="0" smtClean="0"/>
          </a:p>
        </p:txBody>
      </p:sp>
      <p:sp>
        <p:nvSpPr>
          <p:cNvPr id="15" name="Rounded Rectangle 14"/>
          <p:cNvSpPr/>
          <p:nvPr/>
        </p:nvSpPr>
        <p:spPr>
          <a:xfrm>
            <a:off x="3455719" y="1082434"/>
            <a:ext cx="5121544" cy="1356141"/>
          </a:xfrm>
          <a:prstGeom prst="roundRect">
            <a:avLst>
              <a:gd name="adj" fmla="val 18566"/>
            </a:avLst>
          </a:prstGeom>
          <a:solidFill>
            <a:srgbClr val="FFFFFF"/>
          </a:solidFill>
          <a:ln w="571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11" name="TextBox 10"/>
          <p:cNvSpPr txBox="1"/>
          <p:nvPr/>
        </p:nvSpPr>
        <p:spPr>
          <a:xfrm>
            <a:off x="3715745" y="1480249"/>
            <a:ext cx="1936167" cy="523220"/>
          </a:xfrm>
          <a:prstGeom prst="rect">
            <a:avLst/>
          </a:prstGeom>
          <a:noFill/>
        </p:spPr>
        <p:txBody>
          <a:bodyPr wrap="square" rtlCol="0">
            <a:spAutoFit/>
          </a:bodyPr>
          <a:lstStyle/>
          <a:p>
            <a:r>
              <a:rPr lang="en-US" sz="2800" dirty="0" smtClean="0">
                <a:solidFill>
                  <a:schemeClr val="accent3"/>
                </a:solidFill>
              </a:rPr>
              <a:t>Engineers</a:t>
            </a:r>
            <a:endParaRPr lang="en-US" sz="2800" dirty="0">
              <a:solidFill>
                <a:schemeClr val="accent3"/>
              </a:solidFill>
            </a:endParaRPr>
          </a:p>
        </p:txBody>
      </p:sp>
      <p:pic>
        <p:nvPicPr>
          <p:cNvPr id="20" name="Picture 2" descr="C:\Users\Maemalynn.meanor\Documents\BealgeBone\Projects\Open ROV.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40909" y="1146328"/>
            <a:ext cx="1257748" cy="1235787"/>
          </a:xfrm>
          <a:prstGeom prst="roundRect">
            <a:avLst>
              <a:gd name="adj" fmla="val 8594"/>
            </a:avLst>
          </a:prstGeom>
          <a:solidFill>
            <a:srgbClr val="FFFFFF">
              <a:shade val="85000"/>
            </a:srgbClr>
          </a:solidFill>
          <a:ln>
            <a:noFill/>
          </a:ln>
          <a:effectLst/>
          <a:extLst/>
        </p:spPr>
      </p:pic>
      <p:pic>
        <p:nvPicPr>
          <p:cNvPr id="2050" name="Picture 2" descr="C:\Users\x0marcom\Documents\2013\04_AS_Beaglebone Black\art\book images\BeagleBone Black 2 sm.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579293"/>
            <a:ext cx="3657600" cy="2438400"/>
          </a:xfrm>
          <a:prstGeom prst="rect">
            <a:avLst/>
          </a:prstGeom>
          <a:noFill/>
        </p:spPr>
      </p:pic>
      <p:grpSp>
        <p:nvGrpSpPr>
          <p:cNvPr id="27" name="Group 26"/>
          <p:cNvGrpSpPr/>
          <p:nvPr/>
        </p:nvGrpSpPr>
        <p:grpSpPr>
          <a:xfrm>
            <a:off x="3455719" y="2720302"/>
            <a:ext cx="5121544" cy="1508369"/>
            <a:chOff x="3455719" y="4525953"/>
            <a:chExt cx="5121544" cy="1508369"/>
          </a:xfrm>
        </p:grpSpPr>
        <p:sp>
          <p:nvSpPr>
            <p:cNvPr id="17" name="Rounded Rectangle 16"/>
            <p:cNvSpPr/>
            <p:nvPr/>
          </p:nvSpPr>
          <p:spPr>
            <a:xfrm>
              <a:off x="3455719" y="4525953"/>
              <a:ext cx="5121544" cy="1484616"/>
            </a:xfrm>
            <a:prstGeom prst="roundRect">
              <a:avLst>
                <a:gd name="adj" fmla="val 18566"/>
              </a:avLst>
            </a:prstGeom>
            <a:solidFill>
              <a:srgbClr val="FFFFFF"/>
            </a:solidFill>
            <a:ln w="571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13" name="TextBox 12"/>
            <p:cNvSpPr txBox="1"/>
            <p:nvPr/>
          </p:nvSpPr>
          <p:spPr>
            <a:xfrm>
              <a:off x="3657600" y="4967751"/>
              <a:ext cx="1771650" cy="523220"/>
            </a:xfrm>
            <a:prstGeom prst="rect">
              <a:avLst/>
            </a:prstGeom>
            <a:noFill/>
          </p:spPr>
          <p:txBody>
            <a:bodyPr wrap="square" rtlCol="0">
              <a:spAutoFit/>
            </a:bodyPr>
            <a:lstStyle/>
            <a:p>
              <a:pPr algn="ctr"/>
              <a:r>
                <a:rPr lang="en-US" sz="2800" dirty="0" smtClean="0">
                  <a:solidFill>
                    <a:schemeClr val="accent3"/>
                  </a:solidFill>
                </a:rPr>
                <a:t>Students</a:t>
              </a:r>
              <a:endParaRPr lang="en-US" sz="2800" dirty="0">
                <a:solidFill>
                  <a:schemeClr val="accent3"/>
                </a:solidFill>
              </a:endParaRPr>
            </a:p>
          </p:txBody>
        </p:sp>
        <p:pic>
          <p:nvPicPr>
            <p:cNvPr id="2053" name="Picture 5" descr="C:\Users\x0marcom\Documents\2013\04_AS_Beaglebone Black\art\Deckle board.jpg"/>
            <p:cNvPicPr>
              <a:picLocks noChangeAspect="1" noChangeArrowheads="1"/>
            </p:cNvPicPr>
            <p:nvPr/>
          </p:nvPicPr>
          <p:blipFill>
            <a:blip r:embed="rId5" cstate="print"/>
            <a:srcRect/>
            <a:stretch>
              <a:fillRect/>
            </a:stretch>
          </p:blipFill>
          <p:spPr bwMode="auto">
            <a:xfrm>
              <a:off x="6143706" y="4587514"/>
              <a:ext cx="1623060" cy="1228566"/>
            </a:xfrm>
            <a:prstGeom prst="roundRect">
              <a:avLst>
                <a:gd name="adj" fmla="val 8594"/>
              </a:avLst>
            </a:prstGeom>
            <a:solidFill>
              <a:srgbClr val="FFFFFF">
                <a:shade val="85000"/>
              </a:srgbClr>
            </a:solidFill>
            <a:ln>
              <a:noFill/>
            </a:ln>
            <a:effectLst/>
          </p:spPr>
        </p:pic>
        <p:sp>
          <p:nvSpPr>
            <p:cNvPr id="22" name="Rectangle 21"/>
            <p:cNvSpPr/>
            <p:nvPr/>
          </p:nvSpPr>
          <p:spPr>
            <a:xfrm>
              <a:off x="5817798" y="5757323"/>
              <a:ext cx="2220480" cy="276999"/>
            </a:xfrm>
            <a:prstGeom prst="rect">
              <a:avLst/>
            </a:prstGeom>
          </p:spPr>
          <p:txBody>
            <a:bodyPr wrap="none">
              <a:spAutoFit/>
            </a:bodyPr>
            <a:lstStyle/>
            <a:p>
              <a:r>
                <a:rPr lang="en-US" sz="1200" dirty="0" smtClean="0">
                  <a:solidFill>
                    <a:schemeClr val="bg2"/>
                  </a:solidFill>
                </a:rPr>
                <a:t>Electroacoustic drawing board</a:t>
              </a:r>
              <a:endParaRPr lang="en-US" sz="1200" dirty="0">
                <a:solidFill>
                  <a:schemeClr val="bg2"/>
                </a:solidFill>
              </a:endParaRPr>
            </a:p>
          </p:txBody>
        </p:sp>
      </p:grpSp>
      <p:grpSp>
        <p:nvGrpSpPr>
          <p:cNvPr id="26" name="Group 25"/>
          <p:cNvGrpSpPr/>
          <p:nvPr/>
        </p:nvGrpSpPr>
        <p:grpSpPr>
          <a:xfrm>
            <a:off x="3455719" y="4466363"/>
            <a:ext cx="5121544" cy="1589662"/>
            <a:chOff x="3455719" y="2730160"/>
            <a:chExt cx="5121544" cy="1589662"/>
          </a:xfrm>
        </p:grpSpPr>
        <p:sp>
          <p:nvSpPr>
            <p:cNvPr id="16" name="Rounded Rectangle 15"/>
            <p:cNvSpPr/>
            <p:nvPr/>
          </p:nvSpPr>
          <p:spPr>
            <a:xfrm>
              <a:off x="3455719" y="2730160"/>
              <a:ext cx="5121544" cy="1565910"/>
            </a:xfrm>
            <a:prstGeom prst="roundRect">
              <a:avLst>
                <a:gd name="adj" fmla="val 18566"/>
              </a:avLst>
            </a:prstGeom>
            <a:solidFill>
              <a:srgbClr val="FFFFFF"/>
            </a:solidFill>
            <a:ln w="571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12" name="TextBox 11"/>
            <p:cNvSpPr txBox="1"/>
            <p:nvPr/>
          </p:nvSpPr>
          <p:spPr>
            <a:xfrm>
              <a:off x="3565469" y="3037052"/>
              <a:ext cx="2023801" cy="523220"/>
            </a:xfrm>
            <a:prstGeom prst="rect">
              <a:avLst/>
            </a:prstGeom>
            <a:noFill/>
          </p:spPr>
          <p:txBody>
            <a:bodyPr wrap="square" rtlCol="0">
              <a:spAutoFit/>
            </a:bodyPr>
            <a:lstStyle/>
            <a:p>
              <a:pPr algn="ctr"/>
              <a:r>
                <a:rPr lang="en-US" sz="2800" dirty="0" smtClean="0">
                  <a:solidFill>
                    <a:schemeClr val="accent3"/>
                  </a:solidFill>
                </a:rPr>
                <a:t>Hobbyists</a:t>
              </a:r>
              <a:endParaRPr lang="en-US" sz="2800" dirty="0">
                <a:solidFill>
                  <a:schemeClr val="accent3"/>
                </a:solidFill>
              </a:endParaRPr>
            </a:p>
          </p:txBody>
        </p:sp>
        <p:pic>
          <p:nvPicPr>
            <p:cNvPr id="19" name="Picture 6"/>
            <p:cNvPicPr>
              <a:picLocks noChangeAspect="1"/>
            </p:cNvPicPr>
            <p:nvPr/>
          </p:nvPicPr>
          <p:blipFill rotWithShape="1">
            <a:blip r:embed="rId6" cstate="print">
              <a:extLst>
                <a:ext uri="{28A0092B-C50C-407E-A947-70E740481C1C}">
                  <a14:useLocalDpi xmlns:a14="http://schemas.microsoft.com/office/drawing/2010/main" xmlns="" val="0"/>
                </a:ext>
              </a:extLst>
            </a:blip>
            <a:srcRect l="14879" t="34017" r="24947" b="19586"/>
            <a:stretch/>
          </p:blipFill>
          <p:spPr bwMode="auto">
            <a:xfrm>
              <a:off x="5811824" y="2849427"/>
              <a:ext cx="2284963" cy="1218042"/>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pic>
        <p:sp>
          <p:nvSpPr>
            <p:cNvPr id="23" name="Rectangle 22"/>
            <p:cNvSpPr/>
            <p:nvPr/>
          </p:nvSpPr>
          <p:spPr>
            <a:xfrm>
              <a:off x="6031069" y="4042823"/>
              <a:ext cx="1846980" cy="276999"/>
            </a:xfrm>
            <a:prstGeom prst="rect">
              <a:avLst/>
            </a:prstGeom>
          </p:spPr>
          <p:txBody>
            <a:bodyPr wrap="none">
              <a:spAutoFit/>
            </a:bodyPr>
            <a:lstStyle/>
            <a:p>
              <a:r>
                <a:rPr lang="en-US" sz="1200" dirty="0" smtClean="0">
                  <a:solidFill>
                    <a:schemeClr val="bg2"/>
                  </a:solidFill>
                </a:rPr>
                <a:t>Electronic light sculpture</a:t>
              </a:r>
            </a:p>
          </p:txBody>
        </p:sp>
      </p:grpSp>
      <p:sp>
        <p:nvSpPr>
          <p:cNvPr id="24" name="Rectangle 23"/>
          <p:cNvSpPr/>
          <p:nvPr/>
        </p:nvSpPr>
        <p:spPr>
          <a:xfrm>
            <a:off x="7453609" y="2148125"/>
            <a:ext cx="893193" cy="276999"/>
          </a:xfrm>
          <a:prstGeom prst="rect">
            <a:avLst/>
          </a:prstGeom>
        </p:spPr>
        <p:txBody>
          <a:bodyPr wrap="none">
            <a:spAutoFit/>
          </a:bodyPr>
          <a:lstStyle/>
          <a:p>
            <a:r>
              <a:rPr lang="en-US" sz="1200" dirty="0" smtClean="0">
                <a:solidFill>
                  <a:schemeClr val="bg2"/>
                </a:solidFill>
              </a:rPr>
              <a:t>OpenROV</a:t>
            </a:r>
          </a:p>
        </p:txBody>
      </p:sp>
      <p:sp>
        <p:nvSpPr>
          <p:cNvPr id="25" name="Rectangle 24"/>
          <p:cNvSpPr/>
          <p:nvPr/>
        </p:nvSpPr>
        <p:spPr>
          <a:xfrm>
            <a:off x="5639974" y="2175478"/>
            <a:ext cx="933269" cy="276999"/>
          </a:xfrm>
          <a:prstGeom prst="rect">
            <a:avLst/>
          </a:prstGeom>
        </p:spPr>
        <p:txBody>
          <a:bodyPr wrap="none">
            <a:spAutoFit/>
          </a:bodyPr>
          <a:lstStyle/>
          <a:p>
            <a:r>
              <a:rPr lang="en-US" sz="1200" dirty="0" smtClean="0">
                <a:solidFill>
                  <a:schemeClr val="bg2"/>
                </a:solidFill>
              </a:rPr>
              <a:t>Ninja block</a:t>
            </a:r>
          </a:p>
        </p:txBody>
      </p:sp>
      <p:pic>
        <p:nvPicPr>
          <p:cNvPr id="21" name="Picture 4"/>
          <p:cNvPicPr>
            <a:picLocks noChangeAspect="1"/>
          </p:cNvPicPr>
          <p:nvPr/>
        </p:nvPicPr>
        <p:blipFill rotWithShape="1">
          <a:blip r:embed="rId7" cstate="print">
            <a:extLst>
              <a:ext uri="{28A0092B-C50C-407E-A947-70E740481C1C}">
                <a14:useLocalDpi xmlns:a14="http://schemas.microsoft.com/office/drawing/2010/main" xmlns="" val="0"/>
              </a:ext>
            </a:extLst>
          </a:blip>
          <a:srcRect l="9504" t="16282" r="15420"/>
          <a:stretch/>
        </p:blipFill>
        <p:spPr bwMode="auto">
          <a:xfrm>
            <a:off x="5538148" y="1202251"/>
            <a:ext cx="1173557" cy="982026"/>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pic>
      <p:sp>
        <p:nvSpPr>
          <p:cNvPr id="28" name="TextBox 27"/>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664BF66-A868-43C0-860E-C1E0EDB30C80}" type="slidenum">
              <a:rPr lang="en-US" smtClean="0"/>
              <a:pPr>
                <a:defRPr/>
              </a:pPr>
              <a:t>6</a:t>
            </a:fld>
            <a:endParaRPr lang="en-US" dirty="0"/>
          </a:p>
        </p:txBody>
      </p:sp>
      <p:sp>
        <p:nvSpPr>
          <p:cNvPr id="5" name="Rectangle 2"/>
          <p:cNvSpPr>
            <a:spLocks noGrp="1" noChangeArrowheads="1"/>
          </p:cNvSpPr>
          <p:nvPr>
            <p:ph type="title"/>
          </p:nvPr>
        </p:nvSpPr>
        <p:spPr/>
        <p:txBody>
          <a:bodyPr/>
          <a:lstStyle/>
          <a:p>
            <a:r>
              <a:rPr lang="en-US" dirty="0" smtClean="0"/>
              <a:t>...and many more!</a:t>
            </a:r>
          </a:p>
        </p:txBody>
      </p:sp>
      <p:pic>
        <p:nvPicPr>
          <p:cNvPr id="6" name="Content Placeholder 3"/>
          <p:cNvPicPr>
            <a:picLocks noGrp="1" noChangeAspect="1"/>
          </p:cNvPicPr>
          <p:nvPr>
            <p:ph idx="4294967295"/>
          </p:nvPr>
        </p:nvPicPr>
        <p:blipFill rotWithShape="1">
          <a:blip r:embed="rId2" cstate="print">
            <a:extLst>
              <a:ext uri="{28A0092B-C50C-407E-A947-70E740481C1C}">
                <a14:useLocalDpi xmlns:a14="http://schemas.microsoft.com/office/drawing/2010/main" xmlns="" val="0"/>
              </a:ext>
            </a:extLst>
          </a:blip>
          <a:srcRect l="41182" t="42" r="3547" b="807"/>
          <a:stretch/>
        </p:blipFill>
        <p:spPr>
          <a:xfrm>
            <a:off x="399144" y="3043827"/>
            <a:ext cx="1371600" cy="1371600"/>
          </a:xfrm>
          <a:prstGeom prst="rect">
            <a:avLst/>
          </a:prstGeom>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l="9504" r="15420"/>
          <a:stretch/>
        </p:blipFill>
        <p:spPr bwMode="auto">
          <a:xfrm>
            <a:off x="3142344" y="1672227"/>
            <a:ext cx="137223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42344" y="3043827"/>
            <a:ext cx="1371601"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p:cNvPicPr>
            <a:picLocks noChangeAspect="1"/>
          </p:cNvPicPr>
          <p:nvPr/>
        </p:nvPicPr>
        <p:blipFill rotWithShape="1">
          <a:blip r:embed="rId5" cstate="print">
            <a:extLst>
              <a:ext uri="{28A0092B-C50C-407E-A947-70E740481C1C}">
                <a14:useLocalDpi xmlns:a14="http://schemas.microsoft.com/office/drawing/2010/main" xmlns="" val="0"/>
              </a:ext>
            </a:extLst>
          </a:blip>
          <a:srcRect l="14879" t="617" r="15917" b="-617"/>
          <a:stretch/>
        </p:blipFill>
        <p:spPr bwMode="auto">
          <a:xfrm>
            <a:off x="399144" y="4415427"/>
            <a:ext cx="1372969"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xmlns="" val="0"/>
              </a:ext>
            </a:extLst>
          </a:blip>
          <a:srcRect l="10535" r="28225"/>
          <a:stretch/>
        </p:blipFill>
        <p:spPr bwMode="auto">
          <a:xfrm>
            <a:off x="7257144" y="4415427"/>
            <a:ext cx="1371338" cy="1370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2"/>
          <p:cNvPicPr>
            <a:picLocks noChangeAspect="1"/>
          </p:cNvPicPr>
          <p:nvPr/>
        </p:nvPicPr>
        <p:blipFill rotWithShape="1">
          <a:blip r:embed="rId7" cstate="print">
            <a:extLst>
              <a:ext uri="{28A0092B-C50C-407E-A947-70E740481C1C}">
                <a14:useLocalDpi xmlns:a14="http://schemas.microsoft.com/office/drawing/2010/main" xmlns="" val="0"/>
              </a:ext>
            </a:extLst>
          </a:blip>
          <a:srcRect l="5969" t="-525" r="16329" b="-573"/>
          <a:stretch/>
        </p:blipFill>
        <p:spPr bwMode="auto">
          <a:xfrm>
            <a:off x="4513944" y="4415427"/>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3"/>
          <p:cNvPicPr>
            <a:picLocks noChangeAspect="1"/>
          </p:cNvPicPr>
          <p:nvPr/>
        </p:nvPicPr>
        <p:blipFill rotWithShape="1">
          <a:blip r:embed="rId8" cstate="print">
            <a:extLst>
              <a:ext uri="{28A0092B-C50C-407E-A947-70E740481C1C}">
                <a14:useLocalDpi xmlns:a14="http://schemas.microsoft.com/office/drawing/2010/main" xmlns="" val="0"/>
              </a:ext>
            </a:extLst>
          </a:blip>
          <a:srcRect r="36134"/>
          <a:stretch/>
        </p:blipFill>
        <p:spPr bwMode="auto">
          <a:xfrm>
            <a:off x="7257144" y="1672227"/>
            <a:ext cx="1371600" cy="1371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6"/>
          <p:cNvPicPr>
            <a:picLocks noChangeAspect="1"/>
          </p:cNvPicPr>
          <p:nvPr/>
        </p:nvPicPr>
        <p:blipFill rotWithShape="1">
          <a:blip r:embed="rId9" cstate="print">
            <a:extLst>
              <a:ext uri="{28A0092B-C50C-407E-A947-70E740481C1C}">
                <a14:useLocalDpi xmlns:a14="http://schemas.microsoft.com/office/drawing/2010/main" xmlns="" val="0"/>
              </a:ext>
            </a:extLst>
          </a:blip>
          <a:srcRect l="39014" t="29" r="958" b="-29"/>
          <a:stretch/>
        </p:blipFill>
        <p:spPr bwMode="auto">
          <a:xfrm>
            <a:off x="399144" y="1672227"/>
            <a:ext cx="1371574"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
          <p:cNvPicPr>
            <a:picLocks noChangeAspect="1"/>
          </p:cNvPicPr>
          <p:nvPr/>
        </p:nvPicPr>
        <p:blipFill rotWithShape="1">
          <a:blip r:embed="rId10" cstate="print">
            <a:extLst>
              <a:ext uri="{28A0092B-C50C-407E-A947-70E740481C1C}">
                <a14:useLocalDpi xmlns:a14="http://schemas.microsoft.com/office/drawing/2010/main" xmlns="" val="0"/>
              </a:ext>
            </a:extLst>
          </a:blip>
          <a:srcRect l="2530" r="22530"/>
          <a:stretch/>
        </p:blipFill>
        <p:spPr bwMode="auto">
          <a:xfrm>
            <a:off x="5885544" y="3043827"/>
            <a:ext cx="1370499"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1"/>
          <p:cNvPicPr>
            <a:picLocks noChangeAspect="1"/>
          </p:cNvPicPr>
          <p:nvPr/>
        </p:nvPicPr>
        <p:blipFill rotWithShape="1">
          <a:blip r:embed="rId11" cstate="print">
            <a:extLst>
              <a:ext uri="{28A0092B-C50C-407E-A947-70E740481C1C}">
                <a14:useLocalDpi xmlns:a14="http://schemas.microsoft.com/office/drawing/2010/main" xmlns="" val="0"/>
              </a:ext>
            </a:extLst>
          </a:blip>
          <a:srcRect l="9720" r="15784"/>
          <a:stretch/>
        </p:blipFill>
        <p:spPr bwMode="auto">
          <a:xfrm>
            <a:off x="5885544" y="4415427"/>
            <a:ext cx="13705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30"/>
          <p:cNvPicPr>
            <a:picLocks noChangeAspect="1"/>
          </p:cNvPicPr>
          <p:nvPr/>
        </p:nvPicPr>
        <p:blipFill rotWithShape="1">
          <a:blip r:embed="rId12" cstate="print">
            <a:extLst>
              <a:ext uri="{28A0092B-C50C-407E-A947-70E740481C1C}">
                <a14:useLocalDpi xmlns:a14="http://schemas.microsoft.com/office/drawing/2010/main" xmlns="" val="0"/>
              </a:ext>
            </a:extLst>
          </a:blip>
          <a:srcRect l="9959" r="14813"/>
          <a:stretch/>
        </p:blipFill>
        <p:spPr bwMode="auto">
          <a:xfrm>
            <a:off x="1770744" y="4415427"/>
            <a:ext cx="1370499"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33"/>
          <p:cNvPicPr>
            <a:picLocks noChangeAspect="1"/>
          </p:cNvPicPr>
          <p:nvPr/>
        </p:nvPicPr>
        <p:blipFill rotWithShape="1">
          <a:blip r:embed="rId13" cstate="print">
            <a:extLst>
              <a:ext uri="{28A0092B-C50C-407E-A947-70E740481C1C}">
                <a14:useLocalDpi xmlns:a14="http://schemas.microsoft.com/office/drawing/2010/main" xmlns="" val="0"/>
              </a:ext>
            </a:extLst>
          </a:blip>
          <a:srcRect l="2238" t="-33" r="23177" b="33"/>
          <a:stretch/>
        </p:blipFill>
        <p:spPr bwMode="auto">
          <a:xfrm>
            <a:off x="1770744" y="3043827"/>
            <a:ext cx="13705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34"/>
          <p:cNvPicPr>
            <a:picLocks noChangeAspect="1"/>
          </p:cNvPicPr>
          <p:nvPr/>
        </p:nvPicPr>
        <p:blipFill rotWithShape="1">
          <a:blip r:embed="rId14" cstate="print">
            <a:extLst>
              <a:ext uri="{28A0092B-C50C-407E-A947-70E740481C1C}">
                <a14:useLocalDpi xmlns:a14="http://schemas.microsoft.com/office/drawing/2010/main" xmlns="" val="0"/>
              </a:ext>
            </a:extLst>
          </a:blip>
          <a:srcRect l="16538" r="12182"/>
          <a:stretch/>
        </p:blipFill>
        <p:spPr bwMode="auto">
          <a:xfrm>
            <a:off x="4513944" y="1672227"/>
            <a:ext cx="13705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rotWithShape="1">
          <a:blip r:embed="rId15" cstate="print"/>
          <a:srcRect t="1" b="1"/>
          <a:stretch/>
        </p:blipFill>
        <p:spPr>
          <a:xfrm>
            <a:off x="1770744" y="1672227"/>
            <a:ext cx="1371600" cy="1371600"/>
          </a:xfrm>
          <a:prstGeom prst="rect">
            <a:avLst/>
          </a:prstGeom>
        </p:spPr>
      </p:pic>
      <p:pic>
        <p:nvPicPr>
          <p:cNvPr id="20" name="Picture 19"/>
          <p:cNvPicPr>
            <a:picLocks noChangeAspect="1"/>
          </p:cNvPicPr>
          <p:nvPr/>
        </p:nvPicPr>
        <p:blipFill>
          <a:blip r:embed="rId16" cstate="print"/>
          <a:stretch>
            <a:fillRect/>
          </a:stretch>
        </p:blipFill>
        <p:spPr>
          <a:xfrm>
            <a:off x="4618585" y="3348627"/>
            <a:ext cx="1190759" cy="730332"/>
          </a:xfrm>
          <a:prstGeom prst="rect">
            <a:avLst/>
          </a:prstGeom>
        </p:spPr>
      </p:pic>
      <p:pic>
        <p:nvPicPr>
          <p:cNvPr id="21" name="Picture 20"/>
          <p:cNvPicPr>
            <a:picLocks noChangeAspect="1"/>
          </p:cNvPicPr>
          <p:nvPr/>
        </p:nvPicPr>
        <p:blipFill rotWithShape="1">
          <a:blip r:embed="rId17" cstate="print"/>
          <a:srcRect l="18395" t="292" r="30980" b="-292"/>
          <a:stretch/>
        </p:blipFill>
        <p:spPr>
          <a:xfrm>
            <a:off x="5885544" y="1672227"/>
            <a:ext cx="1370500" cy="1371600"/>
          </a:xfrm>
          <a:prstGeom prst="rect">
            <a:avLst/>
          </a:prstGeom>
        </p:spPr>
      </p:pic>
      <p:pic>
        <p:nvPicPr>
          <p:cNvPr id="22" name="Picture 32"/>
          <p:cNvPicPr>
            <a:picLocks noChangeAspect="1"/>
          </p:cNvPicPr>
          <p:nvPr/>
        </p:nvPicPr>
        <p:blipFill rotWithShape="1">
          <a:blip r:embed="rId18" cstate="print">
            <a:extLst>
              <a:ext uri="{28A0092B-C50C-407E-A947-70E740481C1C}">
                <a14:useLocalDpi xmlns:a14="http://schemas.microsoft.com/office/drawing/2010/main" xmlns="" val="0"/>
              </a:ext>
            </a:extLst>
          </a:blip>
          <a:srcRect l="19381" t="866" r="14861" b="497"/>
          <a:stretch/>
        </p:blipFill>
        <p:spPr bwMode="auto">
          <a:xfrm>
            <a:off x="7257144" y="3043827"/>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p:cNvPicPr>
            <a:picLocks noChangeAspect="1"/>
          </p:cNvPicPr>
          <p:nvPr/>
        </p:nvPicPr>
        <p:blipFill rotWithShape="1">
          <a:blip r:embed="rId19" cstate="print"/>
          <a:srcRect l="12728" t="-798" r="17938" b="798"/>
          <a:stretch/>
        </p:blipFill>
        <p:spPr>
          <a:xfrm>
            <a:off x="3142344" y="4415427"/>
            <a:ext cx="1371600" cy="1371600"/>
          </a:xfrm>
          <a:prstGeom prst="rect">
            <a:avLst/>
          </a:prstGeom>
        </p:spPr>
      </p:pic>
      <p:sp>
        <p:nvSpPr>
          <p:cNvPr id="24" name="TextBox 23"/>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0marcom\Desktop\photos purchased 2\2013_dp\dp_2013_5162263_s broken chain sm.jpg"/>
          <p:cNvPicPr>
            <a:picLocks noChangeAspect="1" noChangeArrowheads="1"/>
          </p:cNvPicPr>
          <p:nvPr/>
        </p:nvPicPr>
        <p:blipFill>
          <a:blip r:embed="rId3" cstate="print"/>
          <a:srcRect/>
          <a:stretch>
            <a:fillRect/>
          </a:stretch>
        </p:blipFill>
        <p:spPr bwMode="auto">
          <a:xfrm>
            <a:off x="0" y="511175"/>
            <a:ext cx="9144000" cy="2705100"/>
          </a:xfrm>
          <a:prstGeom prst="rect">
            <a:avLst/>
          </a:prstGeom>
          <a:noFill/>
        </p:spPr>
      </p:pic>
      <p:sp>
        <p:nvSpPr>
          <p:cNvPr id="10" name="Rounded Rectangle 9"/>
          <p:cNvSpPr/>
          <p:nvPr/>
        </p:nvSpPr>
        <p:spPr>
          <a:xfrm>
            <a:off x="395646" y="4951565"/>
            <a:ext cx="8373704" cy="1213104"/>
          </a:xfrm>
          <a:prstGeom prst="roundRect">
            <a:avLst>
              <a:gd name="adj" fmla="val 19065"/>
            </a:avLst>
          </a:prstGeom>
          <a:solidFill>
            <a:schemeClr val="bg1">
              <a:lumMod val="50000"/>
            </a:schemeClr>
          </a:solidFill>
          <a:ln w="57150"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lnSpc>
                <a:spcPct val="85000"/>
              </a:lnSpc>
              <a:spcBef>
                <a:spcPct val="0"/>
              </a:spcBef>
              <a:spcAft>
                <a:spcPct val="0"/>
              </a:spcAft>
            </a:pPr>
            <a:endParaRPr lang="en-US" sz="3200" b="1" dirty="0">
              <a:solidFill>
                <a:srgbClr val="FF0000"/>
              </a:solidFill>
            </a:endParaRPr>
          </a:p>
        </p:txBody>
      </p:sp>
      <p:sp>
        <p:nvSpPr>
          <p:cNvPr id="11266" name="Rectangle 2"/>
          <p:cNvSpPr>
            <a:spLocks noGrp="1" noChangeArrowheads="1"/>
          </p:cNvSpPr>
          <p:nvPr>
            <p:ph type="title"/>
          </p:nvPr>
        </p:nvSpPr>
        <p:spPr/>
        <p:txBody>
          <a:bodyPr/>
          <a:lstStyle/>
          <a:p>
            <a:r>
              <a:rPr lang="en-US" dirty="0" smtClean="0"/>
              <a:t>BeagleBone Black – truly open-source hardware and software</a:t>
            </a:r>
          </a:p>
        </p:txBody>
      </p:sp>
      <p:sp>
        <p:nvSpPr>
          <p:cNvPr id="11268" name="Slide Number Placeholder 3"/>
          <p:cNvSpPr>
            <a:spLocks noGrp="1"/>
          </p:cNvSpPr>
          <p:nvPr>
            <p:ph type="sldNum" sz="quarter" idx="10"/>
          </p:nvPr>
        </p:nvSpPr>
        <p:spPr>
          <a:noFill/>
        </p:spPr>
        <p:txBody>
          <a:bodyPr/>
          <a:lstStyle/>
          <a:p>
            <a:fld id="{F49E4F3A-F8CE-491F-9918-EDBB0B43E753}" type="slidenum">
              <a:rPr lang="en-US" smtClean="0"/>
              <a:pPr/>
              <a:t>7</a:t>
            </a:fld>
            <a:endParaRPr lang="en-US" dirty="0" smtClean="0"/>
          </a:p>
        </p:txBody>
      </p:sp>
      <p:pic>
        <p:nvPicPr>
          <p:cNvPr id="3074" name="Picture 2" descr="C:\Users\x0marcom\Documents\2013\04_AS_Beaglebone Black\open source hardware.png"/>
          <p:cNvPicPr>
            <a:picLocks noChangeAspect="1" noChangeArrowheads="1"/>
          </p:cNvPicPr>
          <p:nvPr/>
        </p:nvPicPr>
        <p:blipFill>
          <a:blip r:embed="rId4" cstate="print"/>
          <a:srcRect/>
          <a:stretch>
            <a:fillRect/>
          </a:stretch>
        </p:blipFill>
        <p:spPr bwMode="auto">
          <a:xfrm>
            <a:off x="1383048" y="3039035"/>
            <a:ext cx="1054018" cy="1106580"/>
          </a:xfrm>
          <a:prstGeom prst="rect">
            <a:avLst/>
          </a:prstGeom>
          <a:noFill/>
        </p:spPr>
      </p:pic>
      <p:pic>
        <p:nvPicPr>
          <p:cNvPr id="3075" name="Picture 3" descr="C:\Users\x0marcom\Documents\2013\04_AS_Beaglebone Black\opensource-software logo.png"/>
          <p:cNvPicPr>
            <a:picLocks noChangeAspect="1" noChangeArrowheads="1"/>
          </p:cNvPicPr>
          <p:nvPr/>
        </p:nvPicPr>
        <p:blipFill>
          <a:blip r:embed="rId5" cstate="print"/>
          <a:srcRect/>
          <a:stretch>
            <a:fillRect/>
          </a:stretch>
        </p:blipFill>
        <p:spPr bwMode="auto">
          <a:xfrm>
            <a:off x="6258105" y="2971800"/>
            <a:ext cx="1525247" cy="1317558"/>
          </a:xfrm>
          <a:prstGeom prst="rect">
            <a:avLst/>
          </a:prstGeom>
          <a:noFill/>
        </p:spPr>
      </p:pic>
      <p:sp>
        <p:nvSpPr>
          <p:cNvPr id="9" name="Rectangle 8"/>
          <p:cNvSpPr/>
          <p:nvPr/>
        </p:nvSpPr>
        <p:spPr>
          <a:xfrm>
            <a:off x="938785" y="5092495"/>
            <a:ext cx="7144512" cy="1006429"/>
          </a:xfrm>
          <a:prstGeom prst="rect">
            <a:avLst/>
          </a:prstGeom>
        </p:spPr>
        <p:txBody>
          <a:bodyPr wrap="square">
            <a:spAutoFit/>
          </a:bodyPr>
          <a:lstStyle/>
          <a:p>
            <a:pPr algn="ctr">
              <a:lnSpc>
                <a:spcPct val="110000"/>
              </a:lnSpc>
            </a:pPr>
            <a:r>
              <a:rPr lang="en-US" b="1" dirty="0" smtClean="0">
                <a:solidFill>
                  <a:schemeClr val="bg1"/>
                </a:solidFill>
              </a:rPr>
              <a:t>Open source gives people the freedom to control their technology while sharing knowledge and encouraging commerce through the open exchange of designs and code</a:t>
            </a:r>
            <a:endParaRPr lang="en-US" dirty="0">
              <a:solidFill>
                <a:schemeClr val="bg1"/>
              </a:solidFill>
            </a:endParaRPr>
          </a:p>
        </p:txBody>
      </p:sp>
      <p:sp>
        <p:nvSpPr>
          <p:cNvPr id="13" name="Rectangle 12"/>
          <p:cNvSpPr/>
          <p:nvPr/>
        </p:nvSpPr>
        <p:spPr>
          <a:xfrm>
            <a:off x="2244184" y="2693849"/>
            <a:ext cx="4527076" cy="1200329"/>
          </a:xfrm>
          <a:prstGeom prst="rect">
            <a:avLst/>
          </a:prstGeom>
        </p:spPr>
        <p:txBody>
          <a:bodyPr wrap="square">
            <a:spAutoFit/>
          </a:bodyPr>
          <a:lstStyle/>
          <a:p>
            <a:pPr algn="ctr"/>
            <a:r>
              <a:rPr lang="en-US" sz="3600" b="1" dirty="0" smtClean="0">
                <a:solidFill>
                  <a:schemeClr val="tx2"/>
                </a:solidFill>
              </a:rPr>
              <a:t>Development </a:t>
            </a:r>
            <a:br>
              <a:rPr lang="en-US" sz="3600" b="1" dirty="0" smtClean="0">
                <a:solidFill>
                  <a:schemeClr val="tx2"/>
                </a:solidFill>
              </a:rPr>
            </a:br>
            <a:r>
              <a:rPr lang="en-US" sz="3600" b="1" dirty="0" smtClean="0">
                <a:solidFill>
                  <a:schemeClr val="tx2"/>
                </a:solidFill>
              </a:rPr>
              <a:t>Unchained</a:t>
            </a:r>
            <a:endParaRPr lang="en-US" sz="3600" b="1" dirty="0">
              <a:solidFill>
                <a:schemeClr val="tx2"/>
              </a:solidFill>
            </a:endParaRPr>
          </a:p>
        </p:txBody>
      </p:sp>
      <p:sp>
        <p:nvSpPr>
          <p:cNvPr id="14" name="TextBox 13"/>
          <p:cNvSpPr txBox="1"/>
          <p:nvPr/>
        </p:nvSpPr>
        <p:spPr>
          <a:xfrm>
            <a:off x="800676" y="4370293"/>
            <a:ext cx="7617184" cy="461665"/>
          </a:xfrm>
          <a:prstGeom prst="rect">
            <a:avLst/>
          </a:prstGeom>
          <a:noFill/>
        </p:spPr>
        <p:txBody>
          <a:bodyPr wrap="square" rtlCol="0">
            <a:spAutoFit/>
          </a:bodyPr>
          <a:lstStyle/>
          <a:p>
            <a:pPr algn="ctr"/>
            <a:r>
              <a:rPr lang="en-US" sz="2400" b="1" dirty="0" smtClean="0"/>
              <a:t>You can get the chips, the docs and the software!</a:t>
            </a:r>
            <a:endParaRPr lang="en-US" sz="2400" b="1" dirty="0"/>
          </a:p>
        </p:txBody>
      </p:sp>
      <p:sp>
        <p:nvSpPr>
          <p:cNvPr id="11" name="TextBox 10"/>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a:xfrm>
            <a:off x="368658" y="1421825"/>
            <a:ext cx="1498779" cy="4121150"/>
          </a:xfrm>
          <a:prstGeom prst="roundRect">
            <a:avLst>
              <a:gd name="adj" fmla="val 8074"/>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501041" y="1636379"/>
            <a:ext cx="1215025" cy="67296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ed Rectangle 75"/>
          <p:cNvSpPr/>
          <p:nvPr/>
        </p:nvSpPr>
        <p:spPr>
          <a:xfrm>
            <a:off x="5425762" y="1432736"/>
            <a:ext cx="1498779" cy="4110239"/>
          </a:xfrm>
          <a:prstGeom prst="roundRect">
            <a:avLst>
              <a:gd name="adj" fmla="val 8074"/>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ounded Rectangle 74"/>
          <p:cNvSpPr/>
          <p:nvPr/>
        </p:nvSpPr>
        <p:spPr>
          <a:xfrm>
            <a:off x="3764387" y="1432736"/>
            <a:ext cx="1498779" cy="4110239"/>
          </a:xfrm>
          <a:prstGeom prst="roundRect">
            <a:avLst>
              <a:gd name="adj" fmla="val 8074"/>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73"/>
          <p:cNvSpPr/>
          <p:nvPr/>
        </p:nvSpPr>
        <p:spPr>
          <a:xfrm>
            <a:off x="2066523" y="1432736"/>
            <a:ext cx="1498779" cy="4110239"/>
          </a:xfrm>
          <a:prstGeom prst="roundRect">
            <a:avLst>
              <a:gd name="adj" fmla="val 8074"/>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p:cNvSpPr/>
          <p:nvPr/>
        </p:nvSpPr>
        <p:spPr>
          <a:xfrm>
            <a:off x="355778" y="1101731"/>
            <a:ext cx="1537416" cy="46364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p:cNvSpPr/>
          <p:nvPr/>
        </p:nvSpPr>
        <p:spPr>
          <a:xfrm>
            <a:off x="2021983" y="1101150"/>
            <a:ext cx="1571223" cy="46364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p:cNvSpPr/>
          <p:nvPr/>
        </p:nvSpPr>
        <p:spPr>
          <a:xfrm>
            <a:off x="3719848" y="1101150"/>
            <a:ext cx="1571223" cy="46364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ounded Rectangle 70"/>
          <p:cNvSpPr/>
          <p:nvPr/>
        </p:nvSpPr>
        <p:spPr>
          <a:xfrm>
            <a:off x="5394101" y="1101150"/>
            <a:ext cx="1571223" cy="463640"/>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Elbow Connector 63"/>
          <p:cNvCxnSpPr>
            <a:endCxn id="19" idx="1"/>
          </p:cNvCxnSpPr>
          <p:nvPr/>
        </p:nvCxnSpPr>
        <p:spPr>
          <a:xfrm>
            <a:off x="1731416" y="1955794"/>
            <a:ext cx="464412" cy="655528"/>
          </a:xfrm>
          <a:prstGeom prst="bentConnector3">
            <a:avLst>
              <a:gd name="adj1"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3"/>
            <a:endCxn id="37" idx="1"/>
          </p:cNvCxnSpPr>
          <p:nvPr/>
        </p:nvCxnSpPr>
        <p:spPr>
          <a:xfrm>
            <a:off x="3454324" y="2611322"/>
            <a:ext cx="444901" cy="8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a:off x="5149530" y="2597850"/>
            <a:ext cx="464412" cy="65552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29482" y="3233985"/>
            <a:ext cx="444901" cy="893"/>
          </a:xfrm>
          <a:prstGeom prst="line">
            <a:avLst/>
          </a:prstGeom>
          <a:ln w="28575">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Endless software opportunities</a:t>
            </a:r>
            <a:endParaRPr lang="en-US" dirty="0"/>
          </a:p>
        </p:txBody>
      </p:sp>
      <p:sp>
        <p:nvSpPr>
          <p:cNvPr id="4" name="Slide Number Placeholder 3"/>
          <p:cNvSpPr>
            <a:spLocks noGrp="1"/>
          </p:cNvSpPr>
          <p:nvPr>
            <p:ph type="sldNum" sz="quarter" idx="10"/>
          </p:nvPr>
        </p:nvSpPr>
        <p:spPr/>
        <p:txBody>
          <a:bodyPr/>
          <a:lstStyle/>
          <a:p>
            <a:pPr>
              <a:defRPr/>
            </a:pPr>
            <a:fld id="{4664BF66-A868-43C0-860E-C1E0EDB30C80}" type="slidenum">
              <a:rPr lang="en-US" smtClean="0"/>
              <a:pPr>
                <a:defRPr/>
              </a:pPr>
              <a:t>8</a:t>
            </a:fld>
            <a:endParaRPr lang="en-US" dirty="0"/>
          </a:p>
        </p:txBody>
      </p:sp>
      <p:sp>
        <p:nvSpPr>
          <p:cNvPr id="6" name="TextBox 5"/>
          <p:cNvSpPr txBox="1"/>
          <p:nvPr/>
        </p:nvSpPr>
        <p:spPr>
          <a:xfrm>
            <a:off x="807999" y="1177161"/>
            <a:ext cx="629856" cy="338554"/>
          </a:xfrm>
          <a:prstGeom prst="rect">
            <a:avLst/>
          </a:prstGeom>
          <a:noFill/>
        </p:spPr>
        <p:txBody>
          <a:bodyPr wrap="square" rtlCol="0">
            <a:spAutoFit/>
          </a:bodyPr>
          <a:lstStyle/>
          <a:p>
            <a:pPr algn="ctr"/>
            <a:r>
              <a:rPr lang="en-US" sz="1600" dirty="0" smtClean="0"/>
              <a:t>OS </a:t>
            </a:r>
          </a:p>
        </p:txBody>
      </p:sp>
      <p:sp>
        <p:nvSpPr>
          <p:cNvPr id="7" name="TextBox 6"/>
          <p:cNvSpPr txBox="1"/>
          <p:nvPr/>
        </p:nvSpPr>
        <p:spPr>
          <a:xfrm>
            <a:off x="3737096" y="1083944"/>
            <a:ext cx="1569511" cy="535531"/>
          </a:xfrm>
          <a:prstGeom prst="rect">
            <a:avLst/>
          </a:prstGeom>
          <a:noFill/>
        </p:spPr>
        <p:txBody>
          <a:bodyPr wrap="square" rtlCol="0">
            <a:spAutoFit/>
          </a:bodyPr>
          <a:lstStyle/>
          <a:p>
            <a:pPr algn="ctr">
              <a:lnSpc>
                <a:spcPct val="90000"/>
              </a:lnSpc>
            </a:pPr>
            <a:r>
              <a:rPr lang="en-US" sz="1600" dirty="0" smtClean="0"/>
              <a:t>Programming </a:t>
            </a:r>
            <a:br>
              <a:rPr lang="en-US" sz="1600" dirty="0" smtClean="0"/>
            </a:br>
            <a:r>
              <a:rPr lang="en-US" sz="1600" dirty="0" smtClean="0"/>
              <a:t>Language</a:t>
            </a:r>
            <a:endParaRPr lang="en-US" sz="1600" dirty="0"/>
          </a:p>
        </p:txBody>
      </p:sp>
      <p:sp>
        <p:nvSpPr>
          <p:cNvPr id="8" name="TextBox 7"/>
          <p:cNvSpPr txBox="1"/>
          <p:nvPr/>
        </p:nvSpPr>
        <p:spPr>
          <a:xfrm>
            <a:off x="5304722" y="1083476"/>
            <a:ext cx="1721076" cy="535531"/>
          </a:xfrm>
          <a:prstGeom prst="rect">
            <a:avLst/>
          </a:prstGeom>
          <a:noFill/>
        </p:spPr>
        <p:txBody>
          <a:bodyPr wrap="square" rtlCol="0">
            <a:spAutoFit/>
          </a:bodyPr>
          <a:lstStyle/>
          <a:p>
            <a:pPr algn="ctr">
              <a:lnSpc>
                <a:spcPct val="90000"/>
              </a:lnSpc>
            </a:pPr>
            <a:r>
              <a:rPr lang="en-US" sz="1600" dirty="0" smtClean="0"/>
              <a:t>Environments/</a:t>
            </a:r>
            <a:br>
              <a:rPr lang="en-US" sz="1600" dirty="0" smtClean="0"/>
            </a:br>
            <a:r>
              <a:rPr lang="en-US" sz="1600" dirty="0" smtClean="0"/>
              <a:t>Libraries</a:t>
            </a:r>
            <a:endParaRPr lang="en-US" sz="1600" dirty="0"/>
          </a:p>
        </p:txBody>
      </p:sp>
      <p:sp>
        <p:nvSpPr>
          <p:cNvPr id="9" name="TextBox 8"/>
          <p:cNvSpPr txBox="1"/>
          <p:nvPr/>
        </p:nvSpPr>
        <p:spPr>
          <a:xfrm>
            <a:off x="2356118" y="1175393"/>
            <a:ext cx="932820" cy="338554"/>
          </a:xfrm>
          <a:prstGeom prst="rect">
            <a:avLst/>
          </a:prstGeom>
          <a:noFill/>
        </p:spPr>
        <p:txBody>
          <a:bodyPr wrap="square" rtlCol="0">
            <a:spAutoFit/>
          </a:bodyPr>
          <a:lstStyle/>
          <a:p>
            <a:pPr algn="ctr"/>
            <a:r>
              <a:rPr lang="en-US" sz="1600" dirty="0" smtClean="0"/>
              <a:t>Flavors</a:t>
            </a:r>
            <a:endParaRPr lang="en-US" sz="1600" dirty="0"/>
          </a:p>
        </p:txBody>
      </p:sp>
      <p:pic>
        <p:nvPicPr>
          <p:cNvPr id="10" name="Picture 16"/>
          <p:cNvPicPr>
            <a:picLocks noChangeAspect="1"/>
          </p:cNvPicPr>
          <p:nvPr/>
        </p:nvPicPr>
        <p:blipFill rotWithShape="1">
          <a:blip r:embed="rId3" cstate="print">
            <a:extLst>
              <a:ext uri="{28A0092B-C50C-407E-A947-70E740481C1C}">
                <a14:useLocalDpi xmlns:a14="http://schemas.microsoft.com/office/drawing/2010/main" xmlns="" val="0"/>
              </a:ext>
            </a:extLst>
          </a:blip>
          <a:srcRect l="39014" t="29" r="958" b="-29"/>
          <a:stretch/>
        </p:blipFill>
        <p:spPr bwMode="auto">
          <a:xfrm>
            <a:off x="7190222" y="2437593"/>
            <a:ext cx="1732245" cy="1732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p:cNvSpPr txBox="1"/>
          <p:nvPr/>
        </p:nvSpPr>
        <p:spPr>
          <a:xfrm>
            <a:off x="369888" y="5702903"/>
            <a:ext cx="6662679" cy="707886"/>
          </a:xfrm>
          <a:prstGeom prst="rect">
            <a:avLst/>
          </a:prstGeom>
          <a:noFill/>
        </p:spPr>
        <p:txBody>
          <a:bodyPr wrap="square" rtlCol="0">
            <a:spAutoFit/>
          </a:bodyPr>
          <a:lstStyle/>
          <a:p>
            <a:pPr algn="ctr"/>
            <a:r>
              <a:rPr lang="en-US" sz="2000" b="1" dirty="0" smtClean="0">
                <a:solidFill>
                  <a:schemeClr val="accent3"/>
                </a:solidFill>
              </a:rPr>
              <a:t>Open industry development platform enabling </a:t>
            </a:r>
            <a:br>
              <a:rPr lang="en-US" sz="2000" b="1" dirty="0" smtClean="0">
                <a:solidFill>
                  <a:schemeClr val="accent3"/>
                </a:solidFill>
              </a:rPr>
            </a:br>
            <a:r>
              <a:rPr lang="en-US" sz="2000" b="1" dirty="0" smtClean="0">
                <a:solidFill>
                  <a:schemeClr val="accent3"/>
                </a:solidFill>
              </a:rPr>
              <a:t>a full range of software</a:t>
            </a:r>
            <a:endParaRPr lang="en-US" sz="2000" b="1" dirty="0">
              <a:solidFill>
                <a:schemeClr val="accent3"/>
              </a:solidFill>
            </a:endParaRPr>
          </a:p>
        </p:txBody>
      </p:sp>
      <p:sp>
        <p:nvSpPr>
          <p:cNvPr id="19" name="Rectangle 18"/>
          <p:cNvSpPr/>
          <p:nvPr/>
        </p:nvSpPr>
        <p:spPr>
          <a:xfrm>
            <a:off x="2195828" y="2398379"/>
            <a:ext cx="1258496" cy="4258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11712" y="4623719"/>
            <a:ext cx="1477071" cy="289310"/>
          </a:xfrm>
          <a:prstGeom prst="rect">
            <a:avLst/>
          </a:prstGeom>
        </p:spPr>
        <p:txBody>
          <a:bodyPr wrap="none">
            <a:spAutoFit/>
          </a:bodyPr>
          <a:lstStyle/>
          <a:p>
            <a:pPr algn="ctr">
              <a:lnSpc>
                <a:spcPct val="80000"/>
              </a:lnSpc>
            </a:pPr>
            <a:r>
              <a:rPr lang="en-US" sz="1600" b="1" dirty="0" err="1" smtClean="0"/>
              <a:t>StarterWare</a:t>
            </a:r>
            <a:r>
              <a:rPr lang="en-US" sz="1600" b="1" baseline="30000" dirty="0" smtClean="0"/>
              <a:t>™</a:t>
            </a:r>
            <a:endParaRPr lang="en-US" sz="1600" b="1" baseline="30000" dirty="0"/>
          </a:p>
        </p:txBody>
      </p:sp>
      <p:sp>
        <p:nvSpPr>
          <p:cNvPr id="30" name="Rectangle 29"/>
          <p:cNvSpPr/>
          <p:nvPr/>
        </p:nvSpPr>
        <p:spPr>
          <a:xfrm>
            <a:off x="723891" y="5066596"/>
            <a:ext cx="857928" cy="289310"/>
          </a:xfrm>
          <a:prstGeom prst="rect">
            <a:avLst/>
          </a:prstGeom>
        </p:spPr>
        <p:txBody>
          <a:bodyPr wrap="none">
            <a:spAutoFit/>
          </a:bodyPr>
          <a:lstStyle/>
          <a:p>
            <a:pPr>
              <a:lnSpc>
                <a:spcPct val="80000"/>
              </a:lnSpc>
            </a:pPr>
            <a:r>
              <a:rPr lang="en-US" sz="1600" dirty="0" smtClean="0">
                <a:solidFill>
                  <a:schemeClr val="tx1">
                    <a:lumMod val="75000"/>
                    <a:lumOff val="25000"/>
                  </a:schemeClr>
                </a:solidFill>
              </a:rPr>
              <a:t>More…</a:t>
            </a:r>
            <a:endParaRPr lang="en-US" sz="1600" dirty="0">
              <a:solidFill>
                <a:schemeClr val="tx1">
                  <a:lumMod val="75000"/>
                  <a:lumOff val="25000"/>
                </a:schemeClr>
              </a:solidFill>
            </a:endParaRPr>
          </a:p>
        </p:txBody>
      </p:sp>
      <p:sp>
        <p:nvSpPr>
          <p:cNvPr id="36" name="Rectangle 35"/>
          <p:cNvSpPr/>
          <p:nvPr/>
        </p:nvSpPr>
        <p:spPr>
          <a:xfrm>
            <a:off x="2445803" y="5019852"/>
            <a:ext cx="857927" cy="338554"/>
          </a:xfrm>
          <a:prstGeom prst="rect">
            <a:avLst/>
          </a:prstGeom>
        </p:spPr>
        <p:txBody>
          <a:bodyPr wrap="none">
            <a:spAutoFit/>
          </a:bodyPr>
          <a:lstStyle/>
          <a:p>
            <a:r>
              <a:rPr lang="en-US" sz="1600" dirty="0" smtClean="0">
                <a:solidFill>
                  <a:schemeClr val="tx1">
                    <a:lumMod val="75000"/>
                    <a:lumOff val="25000"/>
                  </a:schemeClr>
                </a:solidFill>
              </a:rPr>
              <a:t>More…</a:t>
            </a:r>
            <a:endParaRPr lang="en-US" sz="1600" dirty="0">
              <a:solidFill>
                <a:schemeClr val="tx1">
                  <a:lumMod val="75000"/>
                  <a:lumOff val="25000"/>
                </a:schemeClr>
              </a:solidFill>
            </a:endParaRPr>
          </a:p>
        </p:txBody>
      </p:sp>
      <p:sp>
        <p:nvSpPr>
          <p:cNvPr id="37" name="Rectangle 36"/>
          <p:cNvSpPr/>
          <p:nvPr/>
        </p:nvSpPr>
        <p:spPr>
          <a:xfrm>
            <a:off x="3899225" y="2399272"/>
            <a:ext cx="1258496" cy="4258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01480" y="1780649"/>
            <a:ext cx="383438" cy="400110"/>
          </a:xfrm>
          <a:prstGeom prst="rect">
            <a:avLst/>
          </a:prstGeom>
        </p:spPr>
        <p:txBody>
          <a:bodyPr wrap="none">
            <a:spAutoFit/>
          </a:bodyPr>
          <a:lstStyle/>
          <a:p>
            <a:r>
              <a:rPr lang="en-US" sz="2000" b="1" dirty="0" smtClean="0">
                <a:solidFill>
                  <a:schemeClr val="bg2"/>
                </a:solidFill>
                <a:latin typeface="Arial Black" pitchFamily="34" charset="0"/>
              </a:rPr>
              <a:t>C</a:t>
            </a:r>
            <a:endParaRPr lang="en-US" sz="2000" b="1" dirty="0">
              <a:solidFill>
                <a:schemeClr val="bg2"/>
              </a:solidFill>
              <a:latin typeface="Arial Black" pitchFamily="34" charset="0"/>
            </a:endParaRPr>
          </a:p>
        </p:txBody>
      </p:sp>
      <p:sp>
        <p:nvSpPr>
          <p:cNvPr id="41" name="Rectangle 40"/>
          <p:cNvSpPr/>
          <p:nvPr/>
        </p:nvSpPr>
        <p:spPr>
          <a:xfrm>
            <a:off x="4153882" y="2411891"/>
            <a:ext cx="723275" cy="400110"/>
          </a:xfrm>
          <a:prstGeom prst="rect">
            <a:avLst/>
          </a:prstGeom>
        </p:spPr>
        <p:txBody>
          <a:bodyPr wrap="none">
            <a:spAutoFit/>
          </a:bodyPr>
          <a:lstStyle/>
          <a:p>
            <a:r>
              <a:rPr lang="en-US" sz="2000" dirty="0" smtClean="0">
                <a:solidFill>
                  <a:schemeClr val="accent3"/>
                </a:solidFill>
                <a:latin typeface="Arial Black" pitchFamily="34" charset="0"/>
              </a:rPr>
              <a:t>C++</a:t>
            </a:r>
            <a:endParaRPr lang="en-US" sz="2000" dirty="0">
              <a:solidFill>
                <a:schemeClr val="accent3"/>
              </a:solidFill>
              <a:latin typeface="Arial Black" pitchFamily="34" charset="0"/>
            </a:endParaRPr>
          </a:p>
        </p:txBody>
      </p:sp>
      <p:sp>
        <p:nvSpPr>
          <p:cNvPr id="56" name="Rectangle 55"/>
          <p:cNvSpPr/>
          <p:nvPr/>
        </p:nvSpPr>
        <p:spPr>
          <a:xfrm>
            <a:off x="5722027" y="3787759"/>
            <a:ext cx="898003" cy="400110"/>
          </a:xfrm>
          <a:prstGeom prst="rect">
            <a:avLst/>
          </a:prstGeom>
        </p:spPr>
        <p:txBody>
          <a:bodyPr wrap="none">
            <a:spAutoFit/>
          </a:bodyPr>
          <a:lstStyle/>
          <a:p>
            <a:pPr algn="ctr"/>
            <a:r>
              <a:rPr lang="en-US" sz="2000" dirty="0" smtClean="0">
                <a:solidFill>
                  <a:schemeClr val="accent3"/>
                </a:solidFill>
                <a:latin typeface="Arial Black" pitchFamily="34" charset="0"/>
              </a:rPr>
              <a:t>Cube</a:t>
            </a:r>
            <a:endParaRPr lang="en-US" sz="2000" dirty="0">
              <a:solidFill>
                <a:schemeClr val="accent3"/>
              </a:solidFill>
              <a:latin typeface="Arial Black" pitchFamily="34" charset="0"/>
            </a:endParaRPr>
          </a:p>
        </p:txBody>
      </p:sp>
      <p:sp>
        <p:nvSpPr>
          <p:cNvPr id="50" name="Rectangle 49"/>
          <p:cNvSpPr/>
          <p:nvPr/>
        </p:nvSpPr>
        <p:spPr>
          <a:xfrm>
            <a:off x="5556333" y="3038100"/>
            <a:ext cx="1258496" cy="42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descr="C:\Users\x0marcom\Documents\2013\04_AS_Beaglebone Black\art\ubuntu-logo14.png"/>
          <p:cNvPicPr>
            <a:picLocks noChangeAspect="1" noChangeArrowheads="1"/>
          </p:cNvPicPr>
          <p:nvPr/>
        </p:nvPicPr>
        <p:blipFill>
          <a:blip r:embed="rId4" cstate="print"/>
          <a:srcRect/>
          <a:stretch>
            <a:fillRect/>
          </a:stretch>
        </p:blipFill>
        <p:spPr bwMode="auto">
          <a:xfrm>
            <a:off x="2293483" y="1744103"/>
            <a:ext cx="1025914" cy="461554"/>
          </a:xfrm>
          <a:prstGeom prst="rect">
            <a:avLst/>
          </a:prstGeom>
          <a:noFill/>
        </p:spPr>
      </p:pic>
      <p:pic>
        <p:nvPicPr>
          <p:cNvPr id="72" name="Picture 5"/>
          <p:cNvPicPr>
            <a:picLocks noChangeAspect="1" noChangeArrowheads="1"/>
          </p:cNvPicPr>
          <p:nvPr/>
        </p:nvPicPr>
        <p:blipFill>
          <a:blip r:embed="rId5" cstate="print"/>
          <a:srcRect/>
          <a:stretch>
            <a:fillRect/>
          </a:stretch>
        </p:blipFill>
        <p:spPr bwMode="auto">
          <a:xfrm>
            <a:off x="2560548" y="2948173"/>
            <a:ext cx="503446" cy="593453"/>
          </a:xfrm>
          <a:prstGeom prst="rect">
            <a:avLst/>
          </a:prstGeom>
          <a:noFill/>
          <a:ln w="12700">
            <a:noFill/>
            <a:miter lim="800000"/>
            <a:headEnd/>
            <a:tailEnd/>
          </a:ln>
        </p:spPr>
      </p:pic>
      <p:pic>
        <p:nvPicPr>
          <p:cNvPr id="80" name="Picture 11" descr="Linux officialpenguin r72"/>
          <p:cNvPicPr>
            <a:picLocks noChangeAspect="1" noChangeArrowheads="1"/>
          </p:cNvPicPr>
          <p:nvPr/>
        </p:nvPicPr>
        <p:blipFill>
          <a:blip r:embed="rId6" cstate="print"/>
          <a:srcRect/>
          <a:stretch>
            <a:fillRect/>
          </a:stretch>
        </p:blipFill>
        <p:spPr bwMode="auto">
          <a:xfrm>
            <a:off x="797745" y="1642716"/>
            <a:ext cx="591157" cy="656490"/>
          </a:xfrm>
          <a:prstGeom prst="rect">
            <a:avLst/>
          </a:prstGeom>
          <a:noFill/>
          <a:ln w="9525">
            <a:noFill/>
            <a:miter lim="800000"/>
            <a:headEnd/>
            <a:tailEnd/>
          </a:ln>
        </p:spPr>
      </p:pic>
      <p:pic>
        <p:nvPicPr>
          <p:cNvPr id="86" name="Picture 2" descr="C:\Users\x0marcom\Documents\2013\04_AS_Beaglebone Black v2\art\big20fedora-100014913-large.png"/>
          <p:cNvPicPr>
            <a:picLocks noChangeAspect="1" noChangeArrowheads="1"/>
          </p:cNvPicPr>
          <p:nvPr/>
        </p:nvPicPr>
        <p:blipFill>
          <a:blip r:embed="rId7" cstate="print">
            <a:clrChange>
              <a:clrFrom>
                <a:srgbClr val="FFFFFF"/>
              </a:clrFrom>
              <a:clrTo>
                <a:srgbClr val="FFFFFF">
                  <a:alpha val="0"/>
                </a:srgbClr>
              </a:clrTo>
            </a:clrChange>
          </a:blip>
          <a:srcRect t="22312" b="24419"/>
          <a:stretch>
            <a:fillRect/>
          </a:stretch>
        </p:blipFill>
        <p:spPr bwMode="auto">
          <a:xfrm>
            <a:off x="2392471" y="4456561"/>
            <a:ext cx="899222" cy="320412"/>
          </a:xfrm>
          <a:prstGeom prst="rect">
            <a:avLst/>
          </a:prstGeom>
          <a:noFill/>
        </p:spPr>
      </p:pic>
      <p:pic>
        <p:nvPicPr>
          <p:cNvPr id="88" name="Picture 5" descr="C:\Users\x0marcom\Documents\2013\04_AS_Beaglebone Black v2\art\angstrom2.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299216" y="2430220"/>
            <a:ext cx="1052192" cy="355115"/>
          </a:xfrm>
          <a:prstGeom prst="rect">
            <a:avLst/>
          </a:prstGeom>
          <a:noFill/>
        </p:spPr>
      </p:pic>
      <p:pic>
        <p:nvPicPr>
          <p:cNvPr id="89" name="Picture 6" descr="C:\Users\x0marcom\Documents\2013\04_AS_Beaglebone Black v2\art\archlinux logo.pn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404997" y="3670083"/>
            <a:ext cx="785574" cy="658650"/>
          </a:xfrm>
          <a:prstGeom prst="rect">
            <a:avLst/>
          </a:prstGeom>
          <a:noFill/>
        </p:spPr>
      </p:pic>
      <p:pic>
        <p:nvPicPr>
          <p:cNvPr id="1026" name="Picture 2" descr="C:\Users\x0marcom\Documents\2013\04_AS_Beaglebone Black v2\art\freebsd-logo.png"/>
          <p:cNvPicPr>
            <a:picLocks noChangeAspect="1" noChangeArrowheads="1"/>
          </p:cNvPicPr>
          <p:nvPr/>
        </p:nvPicPr>
        <p:blipFill>
          <a:blip r:embed="rId10" cstate="print"/>
          <a:srcRect/>
          <a:stretch>
            <a:fillRect/>
          </a:stretch>
        </p:blipFill>
        <p:spPr bwMode="auto">
          <a:xfrm>
            <a:off x="700175" y="3158933"/>
            <a:ext cx="815474" cy="706744"/>
          </a:xfrm>
          <a:prstGeom prst="rect">
            <a:avLst/>
          </a:prstGeom>
          <a:noFill/>
        </p:spPr>
      </p:pic>
      <p:sp>
        <p:nvSpPr>
          <p:cNvPr id="92" name="Rectangle 91"/>
          <p:cNvSpPr/>
          <p:nvPr/>
        </p:nvSpPr>
        <p:spPr>
          <a:xfrm>
            <a:off x="4108006" y="5061035"/>
            <a:ext cx="857928" cy="289310"/>
          </a:xfrm>
          <a:prstGeom prst="rect">
            <a:avLst/>
          </a:prstGeom>
        </p:spPr>
        <p:txBody>
          <a:bodyPr wrap="none">
            <a:spAutoFit/>
          </a:bodyPr>
          <a:lstStyle/>
          <a:p>
            <a:pPr>
              <a:lnSpc>
                <a:spcPct val="80000"/>
              </a:lnSpc>
            </a:pPr>
            <a:r>
              <a:rPr lang="en-US" sz="1600" dirty="0" smtClean="0">
                <a:solidFill>
                  <a:schemeClr val="tx1">
                    <a:lumMod val="75000"/>
                    <a:lumOff val="25000"/>
                  </a:schemeClr>
                </a:solidFill>
              </a:rPr>
              <a:t>More…</a:t>
            </a:r>
            <a:endParaRPr lang="en-US" sz="1600" dirty="0">
              <a:solidFill>
                <a:schemeClr val="tx1">
                  <a:lumMod val="75000"/>
                  <a:lumOff val="25000"/>
                </a:schemeClr>
              </a:solidFill>
            </a:endParaRPr>
          </a:p>
        </p:txBody>
      </p:sp>
      <p:sp>
        <p:nvSpPr>
          <p:cNvPr id="93" name="Rectangle 92"/>
          <p:cNvSpPr/>
          <p:nvPr/>
        </p:nvSpPr>
        <p:spPr>
          <a:xfrm>
            <a:off x="5829918" y="5014291"/>
            <a:ext cx="857927" cy="338554"/>
          </a:xfrm>
          <a:prstGeom prst="rect">
            <a:avLst/>
          </a:prstGeom>
        </p:spPr>
        <p:txBody>
          <a:bodyPr wrap="none">
            <a:spAutoFit/>
          </a:bodyPr>
          <a:lstStyle/>
          <a:p>
            <a:r>
              <a:rPr lang="en-US" sz="1600" dirty="0" smtClean="0">
                <a:solidFill>
                  <a:schemeClr val="tx1">
                    <a:lumMod val="75000"/>
                    <a:lumOff val="25000"/>
                  </a:schemeClr>
                </a:solidFill>
              </a:rPr>
              <a:t>More…</a:t>
            </a:r>
            <a:endParaRPr lang="en-US" sz="1600" dirty="0">
              <a:solidFill>
                <a:schemeClr val="tx1">
                  <a:lumMod val="75000"/>
                  <a:lumOff val="25000"/>
                </a:schemeClr>
              </a:solidFill>
            </a:endParaRPr>
          </a:p>
        </p:txBody>
      </p:sp>
      <p:pic>
        <p:nvPicPr>
          <p:cNvPr id="1027" name="Picture 3" descr="C:\Users\x0marcom\Documents\2013\04_AS_Beaglebone Black v2\art\java.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4132545" y="3508713"/>
            <a:ext cx="802710" cy="802710"/>
          </a:xfrm>
          <a:prstGeom prst="rect">
            <a:avLst/>
          </a:prstGeom>
          <a:noFill/>
        </p:spPr>
      </p:pic>
      <p:pic>
        <p:nvPicPr>
          <p:cNvPr id="1028" name="Picture 4" descr="C:\Users\x0marcom\Documents\2013\04_AS_Beaglebone Black v2\art\python.jpg"/>
          <p:cNvPicPr>
            <a:picLocks noChangeAspect="1" noChangeArrowheads="1"/>
          </p:cNvPicPr>
          <p:nvPr/>
        </p:nvPicPr>
        <p:blipFill>
          <a:blip r:embed="rId12" cstate="screen">
            <a:clrChange>
              <a:clrFrom>
                <a:srgbClr val="FFFFFF"/>
              </a:clrFrom>
              <a:clrTo>
                <a:srgbClr val="FFFFFF">
                  <a:alpha val="0"/>
                </a:srgbClr>
              </a:clrTo>
            </a:clrChange>
          </a:blip>
          <a:srcRect/>
          <a:stretch>
            <a:fillRect/>
          </a:stretch>
        </p:blipFill>
        <p:spPr bwMode="auto">
          <a:xfrm>
            <a:off x="3734041" y="3005216"/>
            <a:ext cx="1536940" cy="519155"/>
          </a:xfrm>
          <a:prstGeom prst="rect">
            <a:avLst/>
          </a:prstGeom>
          <a:noFill/>
        </p:spPr>
      </p:pic>
      <p:pic>
        <p:nvPicPr>
          <p:cNvPr id="1029" name="Picture 5" descr="C:\Users\x0marcom\Documents\2013\04_AS_Beaglebone Black v2\art\ruby_logo.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3995564" y="4470447"/>
            <a:ext cx="977269" cy="476105"/>
          </a:xfrm>
          <a:prstGeom prst="rect">
            <a:avLst/>
          </a:prstGeom>
          <a:noFill/>
        </p:spPr>
      </p:pic>
      <p:pic>
        <p:nvPicPr>
          <p:cNvPr id="1031" name="Picture 7" descr="C:\Users\x0marcom\Documents\2013\04_AS_Beaglebone Black v2\art\220px-Boost.png"/>
          <p:cNvPicPr>
            <a:picLocks noChangeAspect="1" noChangeArrowheads="1"/>
          </p:cNvPicPr>
          <p:nvPr/>
        </p:nvPicPr>
        <p:blipFill>
          <a:blip r:embed="rId14" cstate="print"/>
          <a:srcRect/>
          <a:stretch>
            <a:fillRect/>
          </a:stretch>
        </p:blipFill>
        <p:spPr bwMode="auto">
          <a:xfrm>
            <a:off x="5540940" y="2426649"/>
            <a:ext cx="1282029" cy="396264"/>
          </a:xfrm>
          <a:prstGeom prst="rect">
            <a:avLst/>
          </a:prstGeom>
          <a:noFill/>
        </p:spPr>
      </p:pic>
      <p:pic>
        <p:nvPicPr>
          <p:cNvPr id="1032" name="Picture 8" descr="C:\Users\x0marcom\Documents\2013\04_AS_Beaglebone Black v2\art\qt-logo.png"/>
          <p:cNvPicPr>
            <a:picLocks noChangeAspect="1" noChangeArrowheads="1"/>
          </p:cNvPicPr>
          <p:nvPr/>
        </p:nvPicPr>
        <p:blipFill>
          <a:blip r:embed="rId15" cstate="print"/>
          <a:srcRect/>
          <a:stretch>
            <a:fillRect/>
          </a:stretch>
        </p:blipFill>
        <p:spPr bwMode="auto">
          <a:xfrm>
            <a:off x="5906024" y="1683044"/>
            <a:ext cx="591854" cy="591854"/>
          </a:xfrm>
          <a:prstGeom prst="rect">
            <a:avLst/>
          </a:prstGeom>
          <a:noFill/>
        </p:spPr>
      </p:pic>
      <p:pic>
        <p:nvPicPr>
          <p:cNvPr id="1033" name="Picture 9" descr="C:\Users\x0marcom\Documents\2013\04_AS_Beaglebone Black v2\art\opencv_logo.png"/>
          <p:cNvPicPr>
            <a:picLocks noChangeAspect="1" noChangeArrowheads="1"/>
          </p:cNvPicPr>
          <p:nvPr/>
        </p:nvPicPr>
        <p:blipFill>
          <a:blip r:embed="rId16" cstate="print"/>
          <a:srcRect/>
          <a:stretch>
            <a:fillRect/>
          </a:stretch>
        </p:blipFill>
        <p:spPr bwMode="auto">
          <a:xfrm>
            <a:off x="5685685" y="3089923"/>
            <a:ext cx="990687" cy="321757"/>
          </a:xfrm>
          <a:prstGeom prst="rect">
            <a:avLst/>
          </a:prstGeom>
          <a:noFill/>
        </p:spPr>
      </p:pic>
      <p:pic>
        <p:nvPicPr>
          <p:cNvPr id="1034" name="Picture 10" descr="C:\Users\x0marcom\Documents\2013\04_AS_Beaglebone Black v2\art\Libav-logo.png"/>
          <p:cNvPicPr>
            <a:picLocks noChangeAspect="1" noChangeArrowheads="1"/>
          </p:cNvPicPr>
          <p:nvPr/>
        </p:nvPicPr>
        <p:blipFill>
          <a:blip r:embed="rId17" cstate="print"/>
          <a:srcRect/>
          <a:stretch>
            <a:fillRect/>
          </a:stretch>
        </p:blipFill>
        <p:spPr bwMode="auto">
          <a:xfrm>
            <a:off x="5654806" y="4476349"/>
            <a:ext cx="1023104" cy="296883"/>
          </a:xfrm>
          <a:prstGeom prst="rect">
            <a:avLst/>
          </a:prstGeom>
          <a:noFill/>
        </p:spPr>
      </p:pic>
      <p:pic>
        <p:nvPicPr>
          <p:cNvPr id="1035" name="Picture 11" descr="C:\Users\x0marcom\Documents\2013\04_AS_Beaglebone Black v2\art\windows_embedded_logo sm.png"/>
          <p:cNvPicPr>
            <a:picLocks noChangeAspect="1" noChangeArrowheads="1"/>
          </p:cNvPicPr>
          <p:nvPr/>
        </p:nvPicPr>
        <p:blipFill>
          <a:blip r:embed="rId18" cstate="print"/>
          <a:srcRect/>
          <a:stretch>
            <a:fillRect/>
          </a:stretch>
        </p:blipFill>
        <p:spPr bwMode="auto">
          <a:xfrm>
            <a:off x="751561" y="2422236"/>
            <a:ext cx="726510" cy="617534"/>
          </a:xfrm>
          <a:prstGeom prst="rect">
            <a:avLst/>
          </a:prstGeom>
          <a:noFill/>
        </p:spPr>
      </p:pic>
      <p:pic>
        <p:nvPicPr>
          <p:cNvPr id="1037" name="Picture 13" descr="C:\Users\x0marcom\Documents\2013\04_AS_Beaglebone Black v2\art\QNXCorpLogotype303RGB.png"/>
          <p:cNvPicPr>
            <a:picLocks noChangeAspect="1" noChangeArrowheads="1"/>
          </p:cNvPicPr>
          <p:nvPr/>
        </p:nvPicPr>
        <p:blipFill>
          <a:blip r:embed="rId19" cstate="print"/>
          <a:srcRect/>
          <a:stretch>
            <a:fillRect/>
          </a:stretch>
        </p:blipFill>
        <p:spPr bwMode="auto">
          <a:xfrm>
            <a:off x="513329" y="4011718"/>
            <a:ext cx="1140107" cy="380036"/>
          </a:xfrm>
          <a:prstGeom prst="rect">
            <a:avLst/>
          </a:prstGeom>
          <a:noFill/>
        </p:spPr>
      </p:pic>
      <p:sp>
        <p:nvSpPr>
          <p:cNvPr id="51" name="TextBox 50"/>
          <p:cNvSpPr txBox="1"/>
          <p:nvPr/>
        </p:nvSpPr>
        <p:spPr>
          <a:xfrm>
            <a:off x="275219" y="6579609"/>
            <a:ext cx="4285506" cy="276999"/>
          </a:xfrm>
          <a:prstGeom prst="rect">
            <a:avLst/>
          </a:prstGeom>
          <a:noFill/>
        </p:spPr>
        <p:txBody>
          <a:bodyPr wrap="square" rtlCol="0">
            <a:spAutoFit/>
          </a:bodyPr>
          <a:lstStyle/>
          <a:p>
            <a:r>
              <a:rPr lang="en-US" sz="1200" dirty="0" smtClean="0"/>
              <a:t>Under embargo until April 23, 10 a.m. EDT</a:t>
            </a:r>
            <a:endParaRPr lang="en-US" sz="1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Bonescript</a:t>
            </a:r>
            <a:r>
              <a:rPr lang="en-US" dirty="0"/>
              <a:t>:</a:t>
            </a:r>
            <a:r>
              <a:rPr lang="en-US" b="0" dirty="0" smtClean="0"/>
              <a:t> </a:t>
            </a:r>
            <a:r>
              <a:rPr lang="en-US" dirty="0"/>
              <a:t>Arduino-like </a:t>
            </a:r>
            <a:r>
              <a:rPr lang="en-US" dirty="0" smtClean="0"/>
              <a:t>simplicity + </a:t>
            </a:r>
            <a:br>
              <a:rPr lang="en-US" dirty="0" smtClean="0"/>
            </a:br>
            <a:r>
              <a:rPr lang="en-US" dirty="0" smtClean="0"/>
              <a:t>the power </a:t>
            </a:r>
            <a:r>
              <a:rPr lang="en-US" dirty="0"/>
              <a:t>of a 1GHz Linux </a:t>
            </a:r>
            <a:r>
              <a:rPr lang="en-US" dirty="0" smtClean="0"/>
              <a:t>computer</a:t>
            </a:r>
            <a:endParaRPr lang="en-US" dirty="0"/>
          </a:p>
        </p:txBody>
      </p:sp>
      <p:sp>
        <p:nvSpPr>
          <p:cNvPr id="5" name="Slide Number Placeholder 4"/>
          <p:cNvSpPr>
            <a:spLocks noGrp="1"/>
          </p:cNvSpPr>
          <p:nvPr>
            <p:ph type="sldNum" sz="quarter" idx="10"/>
          </p:nvPr>
        </p:nvSpPr>
        <p:spPr/>
        <p:txBody>
          <a:bodyPr/>
          <a:lstStyle/>
          <a:p>
            <a:pPr>
              <a:defRPr/>
            </a:pPr>
            <a:fld id="{9EE15112-6C9E-4106-B353-76F49D8A01C8}" type="slidenum">
              <a:rPr lang="en-US" smtClean="0"/>
              <a:pPr>
                <a:defRPr/>
              </a:pPr>
              <a:t>9</a:t>
            </a:fld>
            <a:endParaRPr lang="en-US" dirty="0"/>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xmlns="" val="0"/>
              </a:ext>
            </a:extLst>
          </a:blip>
          <a:stretch>
            <a:fillRect/>
          </a:stretch>
        </p:blipFill>
        <p:spPr>
          <a:xfrm>
            <a:off x="2099618" y="1275128"/>
            <a:ext cx="5122333" cy="4773556"/>
          </a:xfrm>
          <a:prstGeom prst="rect">
            <a:avLst/>
          </a:prstGeom>
          <a:ln>
            <a:noFill/>
          </a:ln>
          <a:effectLst>
            <a:outerShdw blurRad="50800" dist="38100" dir="2700000" algn="tl" rotWithShape="0">
              <a:prstClr val="black">
                <a:alpha val="40000"/>
              </a:prstClr>
            </a:outerShdw>
          </a:effectLst>
        </p:spPr>
      </p:pic>
      <p:sp>
        <p:nvSpPr>
          <p:cNvPr id="6" name="Rectangle 5"/>
          <p:cNvSpPr/>
          <p:nvPr/>
        </p:nvSpPr>
        <p:spPr>
          <a:xfrm>
            <a:off x="250282" y="5443365"/>
            <a:ext cx="1281208" cy="978729"/>
          </a:xfrm>
          <a:prstGeom prst="rect">
            <a:avLst/>
          </a:prstGeom>
        </p:spPr>
        <p:txBody>
          <a:bodyPr wrap="square">
            <a:spAutoFit/>
          </a:bodyPr>
          <a:lstStyle/>
          <a:p>
            <a:pPr>
              <a:lnSpc>
                <a:spcPct val="90000"/>
              </a:lnSpc>
            </a:pPr>
            <a:r>
              <a:rPr lang="en-US" sz="1400" b="1" dirty="0" err="1" smtClean="0">
                <a:solidFill>
                  <a:schemeClr val="accent3"/>
                </a:solidFill>
                <a:ea typeface="ＭＳ Ｐゴシック" charset="0"/>
                <a:cs typeface="ＭＳ Ｐゴシック" charset="0"/>
              </a:rPr>
              <a:t>Bonescript</a:t>
            </a:r>
            <a:endParaRPr lang="en-US" sz="1400" b="1" dirty="0" smtClean="0">
              <a:solidFill>
                <a:schemeClr val="accent3"/>
              </a:solidFill>
              <a:ea typeface="ＭＳ Ｐゴシック" charset="0"/>
              <a:cs typeface="ＭＳ Ｐゴシック" charset="0"/>
            </a:endParaRPr>
          </a:p>
          <a:p>
            <a:pPr marL="112713" indent="-112713">
              <a:lnSpc>
                <a:spcPct val="90000"/>
              </a:lnSpc>
              <a:buFont typeface="Arial" pitchFamily="34" charset="0"/>
              <a:buChar char="•"/>
            </a:pPr>
            <a:r>
              <a:rPr lang="en-US" sz="1200" dirty="0" err="1" smtClean="0">
                <a:solidFill>
                  <a:schemeClr val="tx1">
                    <a:lumMod val="65000"/>
                    <a:lumOff val="35000"/>
                  </a:schemeClr>
                </a:solidFill>
                <a:ea typeface="ＭＳ Ｐゴシック" charset="0"/>
                <a:cs typeface="ＭＳ Ｐゴシック" charset="0"/>
              </a:rPr>
              <a:t>Arduino</a:t>
            </a:r>
            <a:r>
              <a:rPr lang="en-US" sz="1200" dirty="0" smtClean="0">
                <a:solidFill>
                  <a:schemeClr val="tx1">
                    <a:lumMod val="65000"/>
                    <a:lumOff val="35000"/>
                  </a:schemeClr>
                </a:solidFill>
                <a:ea typeface="ＭＳ Ｐゴシック" charset="0"/>
                <a:cs typeface="ＭＳ Ｐゴシック" charset="0"/>
              </a:rPr>
              <a:t>-like </a:t>
            </a:r>
            <a:r>
              <a:rPr lang="en-US" sz="1200" dirty="0">
                <a:solidFill>
                  <a:schemeClr val="tx1">
                    <a:lumMod val="65000"/>
                    <a:lumOff val="35000"/>
                  </a:schemeClr>
                </a:solidFill>
                <a:ea typeface="ＭＳ Ｐゴシック" charset="0"/>
                <a:cs typeface="ＭＳ Ｐゴシック" charset="0"/>
              </a:rPr>
              <a:t>software for easy module interactions </a:t>
            </a:r>
          </a:p>
        </p:txBody>
      </p:sp>
      <p:sp>
        <p:nvSpPr>
          <p:cNvPr id="10" name="Rectangle 9"/>
          <p:cNvSpPr/>
          <p:nvPr/>
        </p:nvSpPr>
        <p:spPr>
          <a:xfrm>
            <a:off x="233177" y="1194114"/>
            <a:ext cx="1578735" cy="1865126"/>
          </a:xfrm>
          <a:prstGeom prst="rect">
            <a:avLst/>
          </a:prstGeom>
        </p:spPr>
        <p:txBody>
          <a:bodyPr wrap="square">
            <a:spAutoFit/>
          </a:bodyPr>
          <a:lstStyle/>
          <a:p>
            <a:pPr>
              <a:lnSpc>
                <a:spcPct val="90000"/>
              </a:lnSpc>
            </a:pPr>
            <a:r>
              <a:rPr lang="en-US" sz="1400" b="1" dirty="0" smtClean="0">
                <a:solidFill>
                  <a:schemeClr val="accent3"/>
                </a:solidFill>
                <a:ea typeface="ＭＳ Ｐゴシック" charset="0"/>
                <a:cs typeface="ＭＳ Ｐゴシック" charset="0"/>
              </a:rPr>
              <a:t>Browser-based </a:t>
            </a:r>
            <a:r>
              <a:rPr lang="en-US" sz="1400" b="1" dirty="0">
                <a:solidFill>
                  <a:schemeClr val="accent3"/>
                </a:solidFill>
                <a:ea typeface="ＭＳ Ｐゴシック" charset="0"/>
                <a:cs typeface="ＭＳ Ｐゴシック" charset="0"/>
              </a:rPr>
              <a:t>interactive teaching </a:t>
            </a:r>
            <a:r>
              <a:rPr lang="en-US" sz="1400" b="1" dirty="0" smtClean="0">
                <a:solidFill>
                  <a:schemeClr val="accent3"/>
                </a:solidFill>
                <a:ea typeface="ＭＳ Ｐゴシック" charset="0"/>
                <a:cs typeface="ＭＳ Ｐゴシック" charset="0"/>
              </a:rPr>
              <a:t>environment</a:t>
            </a:r>
            <a:endParaRPr lang="en-US" sz="1400" b="1" dirty="0">
              <a:solidFill>
                <a:schemeClr val="accent3"/>
              </a:solidFill>
              <a:ea typeface="ＭＳ Ｐゴシック" charset="0"/>
              <a:cs typeface="ＭＳ Ｐゴシック" charset="0"/>
            </a:endParaRP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Zero-install</a:t>
            </a: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Runs directly </a:t>
            </a:r>
            <a:r>
              <a:rPr lang="en-US" sz="1200" dirty="0" smtClean="0">
                <a:solidFill>
                  <a:schemeClr val="tx1">
                    <a:lumMod val="65000"/>
                    <a:lumOff val="35000"/>
                  </a:schemeClr>
                </a:solidFill>
                <a:ea typeface="ＭＳ Ｐゴシック" charset="0"/>
                <a:cs typeface="ＭＳ Ｐゴシック" charset="0"/>
              </a:rPr>
              <a:t/>
            </a:r>
            <a:br>
              <a:rPr lang="en-US" sz="1200" dirty="0" smtClean="0">
                <a:solidFill>
                  <a:schemeClr val="tx1">
                    <a:lumMod val="65000"/>
                    <a:lumOff val="35000"/>
                  </a:schemeClr>
                </a:solidFill>
                <a:ea typeface="ＭＳ Ｐゴシック" charset="0"/>
                <a:cs typeface="ＭＳ Ｐゴシック" charset="0"/>
              </a:rPr>
            </a:br>
            <a:r>
              <a:rPr lang="en-US" sz="1200" dirty="0" smtClean="0">
                <a:solidFill>
                  <a:schemeClr val="tx1">
                    <a:lumMod val="65000"/>
                    <a:lumOff val="35000"/>
                  </a:schemeClr>
                </a:solidFill>
                <a:ea typeface="ＭＳ Ｐゴシック" charset="0"/>
                <a:cs typeface="ＭＳ Ｐゴシック" charset="0"/>
              </a:rPr>
              <a:t>on </a:t>
            </a:r>
            <a:r>
              <a:rPr lang="en-US" sz="1200" dirty="0" err="1" smtClean="0">
                <a:solidFill>
                  <a:schemeClr val="tx1">
                    <a:lumMod val="65000"/>
                    <a:lumOff val="35000"/>
                  </a:schemeClr>
                </a:solidFill>
                <a:ea typeface="ＭＳ Ｐゴシック" charset="0"/>
                <a:cs typeface="ＭＳ Ｐゴシック" charset="0"/>
              </a:rPr>
              <a:t>BeagleBone</a:t>
            </a:r>
            <a:r>
              <a:rPr lang="en-US" sz="1200" dirty="0" smtClean="0">
                <a:solidFill>
                  <a:schemeClr val="tx1">
                    <a:lumMod val="65000"/>
                    <a:lumOff val="35000"/>
                  </a:schemeClr>
                </a:solidFill>
                <a:ea typeface="ＭＳ Ｐゴシック" charset="0"/>
                <a:cs typeface="ＭＳ Ｐゴシック" charset="0"/>
              </a:rPr>
              <a:t> Black</a:t>
            </a:r>
            <a:endParaRPr lang="en-US" sz="1200" dirty="0">
              <a:solidFill>
                <a:schemeClr val="tx1">
                  <a:lumMod val="65000"/>
                  <a:lumOff val="35000"/>
                </a:schemeClr>
              </a:solidFill>
              <a:ea typeface="ＭＳ Ｐゴシック" charset="0"/>
              <a:cs typeface="ＭＳ Ｐゴシック" charset="0"/>
            </a:endParaRP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Hides </a:t>
            </a:r>
            <a:r>
              <a:rPr lang="en-US" sz="1200" dirty="0" smtClean="0">
                <a:solidFill>
                  <a:schemeClr val="tx1">
                    <a:lumMod val="65000"/>
                    <a:lumOff val="35000"/>
                  </a:schemeClr>
                </a:solidFill>
                <a:ea typeface="ＭＳ Ｐゴシック" charset="0"/>
                <a:cs typeface="ＭＳ Ｐゴシック" charset="0"/>
              </a:rPr>
              <a:t>Linux complexity</a:t>
            </a:r>
            <a:endParaRPr lang="en-US" sz="1200" dirty="0">
              <a:solidFill>
                <a:schemeClr val="tx1">
                  <a:lumMod val="65000"/>
                  <a:lumOff val="35000"/>
                </a:schemeClr>
              </a:solidFill>
              <a:ea typeface="ＭＳ Ｐゴシック" charset="0"/>
              <a:cs typeface="ＭＳ Ｐゴシック" charset="0"/>
            </a:endParaRPr>
          </a:p>
        </p:txBody>
      </p:sp>
      <p:sp>
        <p:nvSpPr>
          <p:cNvPr id="13" name="Rectangle 12"/>
          <p:cNvSpPr/>
          <p:nvPr/>
        </p:nvSpPr>
        <p:spPr>
          <a:xfrm>
            <a:off x="7488350" y="3069537"/>
            <a:ext cx="1437068" cy="1366528"/>
          </a:xfrm>
          <a:prstGeom prst="rect">
            <a:avLst/>
          </a:prstGeom>
        </p:spPr>
        <p:txBody>
          <a:bodyPr wrap="square">
            <a:spAutoFit/>
          </a:bodyPr>
          <a:lstStyle/>
          <a:p>
            <a:pPr>
              <a:lnSpc>
                <a:spcPct val="90000"/>
              </a:lnSpc>
            </a:pPr>
            <a:r>
              <a:rPr lang="en-US" sz="1400" b="1" dirty="0">
                <a:solidFill>
                  <a:schemeClr val="accent3"/>
                </a:solidFill>
                <a:ea typeface="ＭＳ Ｐゴシック" charset="0"/>
                <a:cs typeface="ＭＳ Ｐゴシック" charset="0"/>
              </a:rPr>
              <a:t>Built on familiar programming </a:t>
            </a:r>
            <a:br>
              <a:rPr lang="en-US" sz="1400" b="1" dirty="0">
                <a:solidFill>
                  <a:schemeClr val="accent3"/>
                </a:solidFill>
                <a:ea typeface="ＭＳ Ｐゴシック" charset="0"/>
                <a:cs typeface="ＭＳ Ｐゴシック" charset="0"/>
              </a:rPr>
            </a:br>
            <a:r>
              <a:rPr lang="en-US" sz="1400" b="1" dirty="0">
                <a:solidFill>
                  <a:schemeClr val="accent3"/>
                </a:solidFill>
                <a:ea typeface="ＭＳ Ｐゴシック" charset="0"/>
                <a:cs typeface="ＭＳ Ｐゴシック" charset="0"/>
              </a:rPr>
              <a:t>environments</a:t>
            </a: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JavaScript </a:t>
            </a:r>
            <a:endParaRPr lang="en-US" sz="1200" dirty="0" smtClean="0">
              <a:solidFill>
                <a:schemeClr val="tx1">
                  <a:lumMod val="65000"/>
                  <a:lumOff val="35000"/>
                </a:schemeClr>
              </a:solidFill>
              <a:ea typeface="ＭＳ Ｐゴシック" charset="0"/>
              <a:cs typeface="ＭＳ Ｐゴシック" charset="0"/>
            </a:endParaRP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HTML5 </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Node.js</a:t>
            </a:r>
            <a:endParaRPr lang="en-US" sz="1200" dirty="0">
              <a:solidFill>
                <a:schemeClr val="tx1">
                  <a:lumMod val="65000"/>
                  <a:lumOff val="35000"/>
                </a:schemeClr>
              </a:solidFill>
              <a:ea typeface="ＭＳ Ｐゴシック" charset="0"/>
              <a:cs typeface="ＭＳ Ｐゴシック" charset="0"/>
            </a:endParaRPr>
          </a:p>
        </p:txBody>
      </p:sp>
      <p:sp>
        <p:nvSpPr>
          <p:cNvPr id="15" name="Rectangle 14"/>
          <p:cNvSpPr/>
          <p:nvPr/>
        </p:nvSpPr>
        <p:spPr>
          <a:xfrm>
            <a:off x="244701" y="3119936"/>
            <a:ext cx="1519708" cy="2336024"/>
          </a:xfrm>
          <a:prstGeom prst="rect">
            <a:avLst/>
          </a:prstGeom>
        </p:spPr>
        <p:txBody>
          <a:bodyPr wrap="square">
            <a:spAutoFit/>
          </a:bodyPr>
          <a:lstStyle/>
          <a:p>
            <a:pPr>
              <a:lnSpc>
                <a:spcPct val="90000"/>
              </a:lnSpc>
            </a:pPr>
            <a:r>
              <a:rPr lang="en-US" sz="1400" b="1" dirty="0">
                <a:solidFill>
                  <a:schemeClr val="accent3"/>
                </a:solidFill>
                <a:ea typeface="ＭＳ Ｐゴシック" charset="0"/>
                <a:cs typeface="ＭＳ Ｐゴシック" charset="0"/>
              </a:rPr>
              <a:t>Power of 1GHz </a:t>
            </a:r>
            <a:r>
              <a:rPr lang="en-US" sz="1400" b="1" dirty="0" smtClean="0">
                <a:solidFill>
                  <a:schemeClr val="accent3"/>
                </a:solidFill>
                <a:ea typeface="ＭＳ Ｐゴシック" charset="0"/>
                <a:cs typeface="ＭＳ Ｐゴシック" charset="0"/>
              </a:rPr>
              <a:t>computer </a:t>
            </a:r>
            <a:r>
              <a:rPr lang="en-US" sz="1400" b="1" dirty="0">
                <a:solidFill>
                  <a:schemeClr val="accent3"/>
                </a:solidFill>
                <a:ea typeface="ＭＳ Ｐゴシック" charset="0"/>
                <a:cs typeface="ＭＳ Ｐゴシック" charset="0"/>
              </a:rPr>
              <a:t>on demand</a:t>
            </a: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Networking and USB stacks </a:t>
            </a:r>
          </a:p>
          <a:p>
            <a:pPr marL="169863" lvl="1" indent="-169863">
              <a:lnSpc>
                <a:spcPct val="90000"/>
              </a:lnSpc>
              <a:buFont typeface="Arial" pitchFamily="34" charset="0"/>
              <a:buChar char="•"/>
            </a:pPr>
            <a:r>
              <a:rPr lang="en-US" sz="1200" dirty="0">
                <a:solidFill>
                  <a:schemeClr val="tx1">
                    <a:lumMod val="65000"/>
                    <a:lumOff val="35000"/>
                  </a:schemeClr>
                </a:solidFill>
                <a:ea typeface="ＭＳ Ｐゴシック" charset="0"/>
                <a:cs typeface="ＭＳ Ｐゴシック" charset="0"/>
              </a:rPr>
              <a:t>Open-source frameworks </a:t>
            </a:r>
            <a:r>
              <a:rPr lang="en-US" sz="1200" dirty="0" smtClean="0">
                <a:solidFill>
                  <a:schemeClr val="tx1">
                    <a:lumMod val="65000"/>
                    <a:lumOff val="35000"/>
                  </a:schemeClr>
                </a:solidFill>
                <a:ea typeface="ＭＳ Ｐゴシック" charset="0"/>
                <a:cs typeface="ＭＳ Ｐゴシック" charset="0"/>
              </a:rPr>
              <a:t>available</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Accessible keyboard/mouse/monitor </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Accessible over SSH from PC</a:t>
            </a:r>
            <a:endParaRPr lang="en-US" sz="1200" dirty="0">
              <a:solidFill>
                <a:schemeClr val="tx1">
                  <a:lumMod val="65000"/>
                  <a:lumOff val="35000"/>
                </a:schemeClr>
              </a:solidFill>
              <a:ea typeface="ＭＳ Ｐゴシック" charset="0"/>
              <a:cs typeface="ＭＳ Ｐゴシック" charset="0"/>
            </a:endParaRPr>
          </a:p>
        </p:txBody>
      </p:sp>
      <p:sp>
        <p:nvSpPr>
          <p:cNvPr id="22" name="Freeform 21"/>
          <p:cNvSpPr/>
          <p:nvPr/>
        </p:nvSpPr>
        <p:spPr>
          <a:xfrm rot="5400000" flipV="1">
            <a:off x="5643288" y="3794893"/>
            <a:ext cx="522078" cy="3231323"/>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3810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22"/>
          <p:cNvSpPr/>
          <p:nvPr/>
        </p:nvSpPr>
        <p:spPr>
          <a:xfrm flipV="1">
            <a:off x="1626919" y="2891389"/>
            <a:ext cx="905389" cy="365377"/>
          </a:xfrm>
          <a:custGeom>
            <a:avLst/>
            <a:gdLst>
              <a:gd name="connsiteX0" fmla="*/ 0 w 1127343"/>
              <a:gd name="connsiteY0" fmla="*/ 0 h 2880986"/>
              <a:gd name="connsiteX1" fmla="*/ 237995 w 1127343"/>
              <a:gd name="connsiteY1" fmla="*/ 0 h 2880986"/>
              <a:gd name="connsiteX2" fmla="*/ 250521 w 1127343"/>
              <a:gd name="connsiteY2" fmla="*/ 2880986 h 2880986"/>
              <a:gd name="connsiteX3" fmla="*/ 1127343 w 1127343"/>
              <a:gd name="connsiteY3" fmla="*/ 2880986 h 2880986"/>
            </a:gdLst>
            <a:ahLst/>
            <a:cxnLst>
              <a:cxn ang="0">
                <a:pos x="connsiteX0" y="connsiteY0"/>
              </a:cxn>
              <a:cxn ang="0">
                <a:pos x="connsiteX1" y="connsiteY1"/>
              </a:cxn>
              <a:cxn ang="0">
                <a:pos x="connsiteX2" y="connsiteY2"/>
              </a:cxn>
              <a:cxn ang="0">
                <a:pos x="connsiteX3" y="connsiteY3"/>
              </a:cxn>
            </a:cxnLst>
            <a:rect l="l" t="t" r="r" b="b"/>
            <a:pathLst>
              <a:path w="1127343" h="2880986">
                <a:moveTo>
                  <a:pt x="0" y="0"/>
                </a:moveTo>
                <a:lnTo>
                  <a:pt x="237995" y="0"/>
                </a:lnTo>
                <a:cubicBezTo>
                  <a:pt x="242170" y="960329"/>
                  <a:pt x="246346" y="1920657"/>
                  <a:pt x="250521" y="2880986"/>
                </a:cubicBezTo>
                <a:lnTo>
                  <a:pt x="1127343" y="2880986"/>
                </a:lnTo>
              </a:path>
            </a:pathLst>
          </a:custGeom>
          <a:ln w="3810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Freeform 26"/>
          <p:cNvSpPr/>
          <p:nvPr/>
        </p:nvSpPr>
        <p:spPr>
          <a:xfrm flipH="1">
            <a:off x="1674421" y="1107583"/>
            <a:ext cx="1300599" cy="334851"/>
          </a:xfrm>
          <a:custGeom>
            <a:avLst/>
            <a:gdLst>
              <a:gd name="connsiteX0" fmla="*/ 4687910 w 4687910"/>
              <a:gd name="connsiteY0" fmla="*/ 334851 h 334851"/>
              <a:gd name="connsiteX1" fmla="*/ 4687910 w 4687910"/>
              <a:gd name="connsiteY1" fmla="*/ 0 h 334851"/>
              <a:gd name="connsiteX2" fmla="*/ 0 w 4687910"/>
              <a:gd name="connsiteY2" fmla="*/ 0 h 334851"/>
              <a:gd name="connsiteX3" fmla="*/ 12879 w 4687910"/>
              <a:gd name="connsiteY3" fmla="*/ 193183 h 334851"/>
            </a:gdLst>
            <a:ahLst/>
            <a:cxnLst>
              <a:cxn ang="0">
                <a:pos x="connsiteX0" y="connsiteY0"/>
              </a:cxn>
              <a:cxn ang="0">
                <a:pos x="connsiteX1" y="connsiteY1"/>
              </a:cxn>
              <a:cxn ang="0">
                <a:pos x="connsiteX2" y="connsiteY2"/>
              </a:cxn>
              <a:cxn ang="0">
                <a:pos x="connsiteX3" y="connsiteY3"/>
              </a:cxn>
            </a:cxnLst>
            <a:rect l="l" t="t" r="r" b="b"/>
            <a:pathLst>
              <a:path w="4687910" h="334851">
                <a:moveTo>
                  <a:pt x="4687910" y="334851"/>
                </a:moveTo>
                <a:lnTo>
                  <a:pt x="4687910" y="0"/>
                </a:lnTo>
                <a:lnTo>
                  <a:pt x="0" y="0"/>
                </a:lnTo>
                <a:lnTo>
                  <a:pt x="12879" y="193183"/>
                </a:lnTo>
              </a:path>
            </a:pathLst>
          </a:custGeom>
          <a:ln w="3810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Freeform 27"/>
          <p:cNvSpPr/>
          <p:nvPr/>
        </p:nvSpPr>
        <p:spPr>
          <a:xfrm rot="5400000" flipH="1" flipV="1">
            <a:off x="5846966" y="721574"/>
            <a:ext cx="230387" cy="3063023"/>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3810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Freeform 28"/>
          <p:cNvSpPr/>
          <p:nvPr/>
        </p:nvSpPr>
        <p:spPr>
          <a:xfrm>
            <a:off x="3013656" y="4020855"/>
            <a:ext cx="4506332" cy="821601"/>
          </a:xfrm>
          <a:custGeom>
            <a:avLst/>
            <a:gdLst>
              <a:gd name="connsiteX0" fmla="*/ 4481848 w 4481848"/>
              <a:gd name="connsiteY0" fmla="*/ 0 h 579549"/>
              <a:gd name="connsiteX1" fmla="*/ 463640 w 4481848"/>
              <a:gd name="connsiteY1" fmla="*/ 0 h 579549"/>
              <a:gd name="connsiteX2" fmla="*/ 463640 w 4481848"/>
              <a:gd name="connsiteY2" fmla="*/ 566670 h 579549"/>
              <a:gd name="connsiteX3" fmla="*/ 0 w 4481848"/>
              <a:gd name="connsiteY3" fmla="*/ 579549 h 579549"/>
            </a:gdLst>
            <a:ahLst/>
            <a:cxnLst>
              <a:cxn ang="0">
                <a:pos x="connsiteX0" y="connsiteY0"/>
              </a:cxn>
              <a:cxn ang="0">
                <a:pos x="connsiteX1" y="connsiteY1"/>
              </a:cxn>
              <a:cxn ang="0">
                <a:pos x="connsiteX2" y="connsiteY2"/>
              </a:cxn>
              <a:cxn ang="0">
                <a:pos x="connsiteX3" y="connsiteY3"/>
              </a:cxn>
            </a:cxnLst>
            <a:rect l="l" t="t" r="r" b="b"/>
            <a:pathLst>
              <a:path w="4481848" h="579549">
                <a:moveTo>
                  <a:pt x="4481848" y="0"/>
                </a:moveTo>
                <a:lnTo>
                  <a:pt x="463640" y="0"/>
                </a:lnTo>
                <a:lnTo>
                  <a:pt x="463640" y="566670"/>
                </a:lnTo>
                <a:lnTo>
                  <a:pt x="0" y="579549"/>
                </a:lnTo>
              </a:path>
            </a:pathLst>
          </a:custGeom>
          <a:ln w="38100">
            <a:solidFill>
              <a:schemeClr val="accent3">
                <a:lumMod val="40000"/>
                <a:lumOff val="6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ectangle 15"/>
          <p:cNvSpPr/>
          <p:nvPr/>
        </p:nvSpPr>
        <p:spPr>
          <a:xfrm>
            <a:off x="7493990" y="4539540"/>
            <a:ext cx="1437068" cy="1674304"/>
          </a:xfrm>
          <a:prstGeom prst="rect">
            <a:avLst/>
          </a:prstGeom>
        </p:spPr>
        <p:txBody>
          <a:bodyPr wrap="square">
            <a:spAutoFit/>
          </a:bodyPr>
          <a:lstStyle/>
          <a:p>
            <a:pPr>
              <a:lnSpc>
                <a:spcPct val="90000"/>
              </a:lnSpc>
            </a:pPr>
            <a:r>
              <a:rPr lang="en-US" sz="1400" b="1" dirty="0" smtClean="0">
                <a:solidFill>
                  <a:schemeClr val="accent3"/>
                </a:solidFill>
                <a:ea typeface="ＭＳ Ｐゴシック" charset="0"/>
                <a:cs typeface="ＭＳ Ｐゴシック" charset="0"/>
              </a:rPr>
              <a:t>Examples </a:t>
            </a:r>
            <a:br>
              <a:rPr lang="en-US" sz="1400" b="1" dirty="0" smtClean="0">
                <a:solidFill>
                  <a:schemeClr val="accent3"/>
                </a:solidFill>
                <a:ea typeface="ＭＳ Ｐゴシック" charset="0"/>
                <a:cs typeface="ＭＳ Ｐゴシック" charset="0"/>
              </a:rPr>
            </a:br>
            <a:r>
              <a:rPr lang="en-US" sz="1400" b="1" dirty="0" smtClean="0">
                <a:solidFill>
                  <a:schemeClr val="accent3"/>
                </a:solidFill>
                <a:ea typeface="ＭＳ Ｐゴシック" charset="0"/>
                <a:cs typeface="ＭＳ Ｐゴシック" charset="0"/>
              </a:rPr>
              <a:t>run directly </a:t>
            </a:r>
            <a:br>
              <a:rPr lang="en-US" sz="1400" b="1" dirty="0" smtClean="0">
                <a:solidFill>
                  <a:schemeClr val="accent3"/>
                </a:solidFill>
                <a:ea typeface="ＭＳ Ｐゴシック" charset="0"/>
                <a:cs typeface="ＭＳ Ｐゴシック" charset="0"/>
              </a:rPr>
            </a:br>
            <a:r>
              <a:rPr lang="en-US" sz="1400" b="1" dirty="0" smtClean="0">
                <a:solidFill>
                  <a:schemeClr val="accent3"/>
                </a:solidFill>
                <a:ea typeface="ＭＳ Ｐゴシック" charset="0"/>
                <a:cs typeface="ＭＳ Ｐゴシック" charset="0"/>
              </a:rPr>
              <a:t>in browser</a:t>
            </a:r>
            <a:endParaRPr lang="en-US" sz="1400" b="1" dirty="0">
              <a:solidFill>
                <a:schemeClr val="accent3"/>
              </a:solidFill>
              <a:ea typeface="ＭＳ Ｐゴシック" charset="0"/>
              <a:cs typeface="ＭＳ Ｐゴシック" charset="0"/>
            </a:endParaRP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Click to run</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Editable in browser</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Experiment to learn</a:t>
            </a:r>
          </a:p>
          <a:p>
            <a:pPr marL="169863" lvl="1" indent="-16986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Copy and paste</a:t>
            </a:r>
            <a:endParaRPr lang="en-US" sz="1200" dirty="0">
              <a:solidFill>
                <a:schemeClr val="tx1">
                  <a:lumMod val="65000"/>
                  <a:lumOff val="35000"/>
                </a:schemeClr>
              </a:solidFill>
              <a:ea typeface="ＭＳ Ｐゴシック" charset="0"/>
              <a:cs typeface="ＭＳ Ｐゴシック" charset="0"/>
            </a:endParaRPr>
          </a:p>
        </p:txBody>
      </p:sp>
      <p:sp>
        <p:nvSpPr>
          <p:cNvPr id="18" name="Rectangle 17"/>
          <p:cNvSpPr/>
          <p:nvPr/>
        </p:nvSpPr>
        <p:spPr>
          <a:xfrm>
            <a:off x="7481664" y="1781991"/>
            <a:ext cx="1281208" cy="1200329"/>
          </a:xfrm>
          <a:prstGeom prst="rect">
            <a:avLst/>
          </a:prstGeom>
        </p:spPr>
        <p:txBody>
          <a:bodyPr wrap="square">
            <a:spAutoFit/>
          </a:bodyPr>
          <a:lstStyle/>
          <a:p>
            <a:pPr>
              <a:lnSpc>
                <a:spcPct val="90000"/>
              </a:lnSpc>
            </a:pPr>
            <a:r>
              <a:rPr lang="en-US" sz="1400" b="1" dirty="0" smtClean="0">
                <a:solidFill>
                  <a:schemeClr val="accent3"/>
                </a:solidFill>
                <a:ea typeface="ＭＳ Ｐゴシック" charset="0"/>
                <a:cs typeface="ＭＳ Ｐゴシック" charset="0"/>
              </a:rPr>
              <a:t>Talks directly to the board</a:t>
            </a:r>
          </a:p>
          <a:p>
            <a:pPr marL="112713" indent="-112713">
              <a:lnSpc>
                <a:spcPct val="90000"/>
              </a:lnSpc>
              <a:buFont typeface="Arial" pitchFamily="34" charset="0"/>
              <a:buChar char="•"/>
            </a:pPr>
            <a:r>
              <a:rPr lang="en-US" sz="1200" dirty="0" smtClean="0">
                <a:solidFill>
                  <a:schemeClr val="tx1">
                    <a:lumMod val="65000"/>
                    <a:lumOff val="35000"/>
                  </a:schemeClr>
                </a:solidFill>
                <a:ea typeface="ＭＳ Ｐゴシック" charset="0"/>
                <a:cs typeface="ＭＳ Ｐゴシック" charset="0"/>
              </a:rPr>
              <a:t>Programmatic interface into the board </a:t>
            </a:r>
            <a:endParaRPr lang="en-US" sz="1200" dirty="0">
              <a:solidFill>
                <a:schemeClr val="tx1">
                  <a:lumMod val="65000"/>
                  <a:lumOff val="35000"/>
                </a:schemeClr>
              </a:solidFill>
              <a:ea typeface="ＭＳ Ｐゴシック" charset="0"/>
              <a:cs typeface="ＭＳ Ｐゴシック" charset="0"/>
            </a:endParaRPr>
          </a:p>
        </p:txBody>
      </p:sp>
      <p:sp>
        <p:nvSpPr>
          <p:cNvPr id="20" name="Freeform 19"/>
          <p:cNvSpPr/>
          <p:nvPr/>
        </p:nvSpPr>
        <p:spPr>
          <a:xfrm>
            <a:off x="1390389" y="3419605"/>
            <a:ext cx="1139868" cy="2167003"/>
          </a:xfrm>
          <a:custGeom>
            <a:avLst/>
            <a:gdLst>
              <a:gd name="connsiteX0" fmla="*/ 1027134 w 1027134"/>
              <a:gd name="connsiteY0" fmla="*/ 0 h 2167003"/>
              <a:gd name="connsiteX1" fmla="*/ 551145 w 1027134"/>
              <a:gd name="connsiteY1" fmla="*/ 0 h 2167003"/>
              <a:gd name="connsiteX2" fmla="*/ 551145 w 1027134"/>
              <a:gd name="connsiteY2" fmla="*/ 2167003 h 2167003"/>
              <a:gd name="connsiteX3" fmla="*/ 0 w 1027134"/>
              <a:gd name="connsiteY3" fmla="*/ 2167003 h 2167003"/>
            </a:gdLst>
            <a:ahLst/>
            <a:cxnLst>
              <a:cxn ang="0">
                <a:pos x="connsiteX0" y="connsiteY0"/>
              </a:cxn>
              <a:cxn ang="0">
                <a:pos x="connsiteX1" y="connsiteY1"/>
              </a:cxn>
              <a:cxn ang="0">
                <a:pos x="connsiteX2" y="connsiteY2"/>
              </a:cxn>
              <a:cxn ang="0">
                <a:pos x="connsiteX3" y="connsiteY3"/>
              </a:cxn>
            </a:cxnLst>
            <a:rect l="l" t="t" r="r" b="b"/>
            <a:pathLst>
              <a:path w="1027134" h="2167003">
                <a:moveTo>
                  <a:pt x="1027134" y="0"/>
                </a:moveTo>
                <a:lnTo>
                  <a:pt x="551145" y="0"/>
                </a:lnTo>
                <a:lnTo>
                  <a:pt x="551145" y="2167003"/>
                </a:lnTo>
                <a:lnTo>
                  <a:pt x="0" y="2167003"/>
                </a:lnTo>
              </a:path>
            </a:pathLst>
          </a:custGeom>
          <a:ln w="38100">
            <a:solidFill>
              <a:schemeClr val="accent3">
                <a:lumMod val="40000"/>
                <a:lumOff val="6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xmlns="" val="1844322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lPowerpoint">
  <a:themeElements>
    <a:clrScheme name="Custom 24">
      <a:dk1>
        <a:srgbClr val="000000"/>
      </a:dk1>
      <a:lt1>
        <a:srgbClr val="FFFFFF"/>
      </a:lt1>
      <a:dk2>
        <a:srgbClr val="D97E05"/>
      </a:dk2>
      <a:lt2>
        <a:srgbClr val="808080"/>
      </a:lt2>
      <a:accent1>
        <a:srgbClr val="A60000"/>
      </a:accent1>
      <a:accent2>
        <a:srgbClr val="AEAEAE"/>
      </a:accent2>
      <a:accent3>
        <a:srgbClr val="124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3168</TotalTime>
  <Words>1178</Words>
  <Application>Microsoft Office PowerPoint</Application>
  <PresentationFormat>On-screen Show (4:3)</PresentationFormat>
  <Paragraphs>240</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FinalPowerpoint</vt:lpstr>
      <vt:lpstr>Introducing the $45, 1-GHz BeagleBone Black –  Maker tested, engineer approved</vt:lpstr>
      <vt:lpstr>BeagleBone Black – 1 GHz performance ready to use for $45</vt:lpstr>
      <vt:lpstr>BeagleBone Black  1 GHz performance ready to use for $45</vt:lpstr>
      <vt:lpstr>Capes easily expand BeagleBone capability</vt:lpstr>
      <vt:lpstr>Easily transform ideas into usable,  unique products</vt:lpstr>
      <vt:lpstr>...and many more!</vt:lpstr>
      <vt:lpstr>BeagleBone Black – truly open-source hardware and software</vt:lpstr>
      <vt:lpstr>Endless software opportunities</vt:lpstr>
      <vt:lpstr>Bonescript: Arduino-like simplicity +  the power of a 1GHz Linux computer</vt:lpstr>
      <vt:lpstr>Changing the world  through education and open source</vt:lpstr>
      <vt:lpstr>BeagleBone Black </vt:lpstr>
      <vt:lpstr>Backup</vt:lpstr>
      <vt:lpstr>BeagleBone Black – an evolution</vt:lpstr>
      <vt:lpstr>How do you get it</vt:lpstr>
    </vt:vector>
  </TitlesOfParts>
  <Company>Texas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Greene, Matt</dc:creator>
  <cp:lastModifiedBy>A0220935</cp:lastModifiedBy>
  <cp:revision>386</cp:revision>
  <dcterms:created xsi:type="dcterms:W3CDTF">2007-12-19T20:51:45Z</dcterms:created>
  <dcterms:modified xsi:type="dcterms:W3CDTF">2013-05-09T14:43:31Z</dcterms:modified>
</cp:coreProperties>
</file>